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1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58" r:id="rId4"/>
    <p:sldId id="279" r:id="rId5"/>
    <p:sldId id="290" r:id="rId6"/>
    <p:sldId id="291" r:id="rId7"/>
    <p:sldId id="292" r:id="rId8"/>
    <p:sldId id="293" r:id="rId9"/>
    <p:sldId id="295" r:id="rId10"/>
    <p:sldId id="294" r:id="rId11"/>
    <p:sldId id="296" r:id="rId12"/>
    <p:sldId id="262" r:id="rId13"/>
    <p:sldId id="263" r:id="rId14"/>
    <p:sldId id="264" r:id="rId15"/>
    <p:sldId id="283" r:id="rId16"/>
    <p:sldId id="284" r:id="rId17"/>
    <p:sldId id="268" r:id="rId18"/>
    <p:sldId id="265" r:id="rId19"/>
    <p:sldId id="267" r:id="rId20"/>
    <p:sldId id="285" r:id="rId21"/>
    <p:sldId id="286" r:id="rId22"/>
    <p:sldId id="287" r:id="rId23"/>
    <p:sldId id="288" r:id="rId24"/>
    <p:sldId id="273" r:id="rId25"/>
    <p:sldId id="274" r:id="rId26"/>
    <p:sldId id="275" r:id="rId27"/>
    <p:sldId id="276" r:id="rId28"/>
    <p:sldId id="277" r:id="rId29"/>
    <p:sldId id="278" r:id="rId30"/>
    <p:sldId id="280" r:id="rId31"/>
    <p:sldId id="281" r:id="rId32"/>
    <p:sldId id="282" r:id="rId33"/>
    <p:sldId id="297" r:id="rId34"/>
    <p:sldId id="298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15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5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772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15872388629859E-2"/>
          <c:y val="3.2704959232784582E-2"/>
          <c:w val="0.92335303260093005"/>
          <c:h val="0.7642195083108405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Value: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</c:v>
                </c:pt>
                <c:pt idx="1">
                  <c:v>7000</c:v>
                </c:pt>
                <c:pt idx="2">
                  <c:v>14000</c:v>
                </c:pt>
                <c:pt idx="3">
                  <c:v>21000</c:v>
                </c:pt>
                <c:pt idx="4">
                  <c:v>28000</c:v>
                </c:pt>
                <c:pt idx="5">
                  <c:v>35000</c:v>
                </c:pt>
                <c:pt idx="6">
                  <c:v>42000</c:v>
                </c:pt>
                <c:pt idx="7">
                  <c:v>49000</c:v>
                </c:pt>
                <c:pt idx="8">
                  <c:v>56000</c:v>
                </c:pt>
                <c:pt idx="9">
                  <c:v>63000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Value: 3$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Tabelle1!$C$2:$C$11</c:f>
              <c:numCache>
                <c:formatCode>General</c:formatCode>
                <c:ptCount val="10"/>
                <c:pt idx="0">
                  <c:v>0</c:v>
                </c:pt>
                <c:pt idx="1">
                  <c:v>21000</c:v>
                </c:pt>
                <c:pt idx="2">
                  <c:v>42000</c:v>
                </c:pt>
                <c:pt idx="3">
                  <c:v>63000</c:v>
                </c:pt>
                <c:pt idx="4">
                  <c:v>84000</c:v>
                </c:pt>
                <c:pt idx="5">
                  <c:v>105000</c:v>
                </c:pt>
                <c:pt idx="6">
                  <c:v>126000</c:v>
                </c:pt>
                <c:pt idx="7">
                  <c:v>147000</c:v>
                </c:pt>
                <c:pt idx="8">
                  <c:v>168000</c:v>
                </c:pt>
                <c:pt idx="9">
                  <c:v>189000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Value: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Tabelle1!$D$2:$D$11</c:f>
              <c:numCache>
                <c:formatCode>General</c:formatCode>
                <c:ptCount val="10"/>
                <c:pt idx="0">
                  <c:v>0</c:v>
                </c:pt>
                <c:pt idx="1">
                  <c:v>35000</c:v>
                </c:pt>
                <c:pt idx="2">
                  <c:v>70000</c:v>
                </c:pt>
                <c:pt idx="3">
                  <c:v>105000</c:v>
                </c:pt>
                <c:pt idx="4">
                  <c:v>140000</c:v>
                </c:pt>
                <c:pt idx="5">
                  <c:v>175000</c:v>
                </c:pt>
                <c:pt idx="6">
                  <c:v>210000</c:v>
                </c:pt>
                <c:pt idx="7">
                  <c:v>245000</c:v>
                </c:pt>
                <c:pt idx="8">
                  <c:v>280000</c:v>
                </c:pt>
                <c:pt idx="9">
                  <c:v>315000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039685575819558"/>
          <c:y val="0.8648997861940052"/>
          <c:w val="0.5208337738783404"/>
          <c:h val="0.13510021380599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0.459" idx="7">
    <p:pos x="10" y="10"/>
    <p:text>Start the attempt knocking over your king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5:49.068" idx="11">
    <p:pos x="146" y="146"/>
    <p:text>Switch between the view and edit mode by clicking the respective button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24.923" idx="13">
    <p:pos x="282" y="282"/>
    <p:text>Reload the level and undo an action by clicking the respective buttons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8:21.357" idx="15">
    <p:pos x="418" y="418"/>
    <p:text>Turn, move and zoom the camera with two fingers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22.016" idx="9">
    <p:pos x="10" y="10"/>
    <p:text>Place Domino rows by drawing on the level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35.890" idx="5">
    <p:pos x="10" y="10"/>
    <p:text>Place unlimited normal stones on flat surfaces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49.415" idx="6">
    <p:pos x="10" y="10"/>
    <p:text>Upgrade a limited amount of placed stones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12.685" idx="12">
    <p:pos x="146" y="146"/>
    <p:text>Upgrade a Domino by holding down on it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9.584" idx="8">
    <p:pos x="10" y="10"/>
    <p:text>Use cannons and gates by letting a stone fall on the respective activation pad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50.363" idx="14">
    <p:pos x="146" y="146"/>
    <p:text>Turn cannons by holding down on them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/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/>
      <dgm:spPr/>
      <dgm:t>
        <a:bodyPr/>
        <a:lstStyle/>
        <a:p>
          <a:r>
            <a:rPr lang="de-DE" dirty="0" err="1"/>
            <a:t>Cheap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expand</a:t>
          </a:r>
          <a:r>
            <a:rPr lang="de-DE" dirty="0"/>
            <a:t> </a:t>
          </a:r>
          <a:r>
            <a:rPr lang="de-DE" dirty="0" err="1"/>
            <a:t>if</a:t>
          </a:r>
          <a:r>
            <a:rPr lang="de-DE" dirty="0"/>
            <a:t> </a:t>
          </a:r>
          <a:r>
            <a:rPr lang="de-DE" dirty="0" err="1"/>
            <a:t>successful</a:t>
          </a:r>
          <a:r>
            <a:rPr lang="de-DE" dirty="0"/>
            <a:t> (DLCs)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/>
      <dgm:spPr/>
      <dgm:t>
        <a:bodyPr/>
        <a:lstStyle/>
        <a:p>
          <a:r>
            <a:rPr lang="de-DE" dirty="0"/>
            <a:t>  Player: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/>
      <dgm:spPr/>
      <dgm:t>
        <a:bodyPr/>
        <a:lstStyle/>
        <a:p>
          <a:r>
            <a:rPr lang="de-DE"/>
            <a:t>Unique game and concept</a:t>
          </a:r>
          <a:endParaRPr lang="de-DE" dirty="0"/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r>
            <a:rPr lang="de-DE" dirty="0"/>
            <a:t> (</a:t>
          </a:r>
          <a:r>
            <a:rPr lang="de-DE" dirty="0" err="1"/>
            <a:t>more</a:t>
          </a:r>
          <a:r>
            <a:rPr lang="de-DE" dirty="0"/>
            <a:t> </a:t>
          </a:r>
          <a:r>
            <a:rPr lang="de-DE" dirty="0" err="1"/>
            <a:t>options</a:t>
          </a:r>
          <a:r>
            <a:rPr lang="de-DE" dirty="0"/>
            <a:t>)</a:t>
          </a:r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/>
      <dgm:spPr/>
      <dgm:t>
        <a:bodyPr/>
        <a:lstStyle/>
        <a:p>
          <a:r>
            <a:rPr lang="de-DE"/>
            <a:t>Almost no </a:t>
          </a:r>
          <a:r>
            <a:rPr lang="de-DE" b="0" i="0" u="none"/>
            <a:t>acquisition</a:t>
          </a:r>
          <a:r>
            <a:rPr lang="de-DE"/>
            <a:t> cost</a:t>
          </a:r>
          <a:endParaRPr lang="de-DE" dirty="0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9507029E-1A8D-467A-93D2-D6C83AA1D164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plattform</a:t>
          </a:r>
          <a:r>
            <a:rPr lang="de-DE" dirty="0"/>
            <a:t> (</a:t>
          </a:r>
          <a:r>
            <a:rPr lang="de-DE" dirty="0" err="1"/>
            <a:t>bigger</a:t>
          </a:r>
          <a:r>
            <a:rPr lang="de-DE" dirty="0"/>
            <a:t> </a:t>
          </a:r>
          <a:r>
            <a:rPr lang="de-DE" dirty="0" err="1"/>
            <a:t>market</a:t>
          </a:r>
          <a:r>
            <a:rPr lang="de-DE" dirty="0"/>
            <a:t>)</a:t>
          </a:r>
        </a:p>
      </dgm:t>
    </dgm:pt>
    <dgm:pt modelId="{522311FA-F686-4079-975C-A0A6FAC750B2}" type="parTrans" cxnId="{161B016B-3F90-42E3-8474-8D0AB3B7F9BA}">
      <dgm:prSet/>
      <dgm:spPr/>
      <dgm:t>
        <a:bodyPr/>
        <a:lstStyle/>
        <a:p>
          <a:endParaRPr lang="de-DE"/>
        </a:p>
      </dgm:t>
    </dgm:pt>
    <dgm:pt modelId="{A09C935B-81A3-447B-B3DD-49B7D25940A3}" type="sibTrans" cxnId="{161B016B-3F90-42E3-8474-8D0AB3B7F9BA}">
      <dgm:prSet/>
      <dgm:spPr/>
      <dgm:t>
        <a:bodyPr/>
        <a:lstStyle/>
        <a:p>
          <a:endParaRPr lang="de-DE"/>
        </a:p>
      </dgm:t>
    </dgm:pt>
    <dgm:pt modelId="{841283C3-075D-4CAA-8353-E23A2E2DBC7F}">
      <dgm:prSet phldrT="[Text]"/>
      <dgm:spPr/>
      <dgm:t>
        <a:bodyPr/>
        <a:lstStyle/>
        <a:p>
          <a:r>
            <a:rPr lang="de-DE"/>
            <a:t>Better graphics than comparable games</a:t>
          </a:r>
          <a:endParaRPr lang="de-DE" dirty="0"/>
        </a:p>
      </dgm:t>
    </dgm:pt>
    <dgm:pt modelId="{2475D277-C44E-45E8-8448-7A4497CDBD54}" type="parTrans" cxnId="{A692C3F1-0EB9-4BE7-8D32-006B432E8D51}">
      <dgm:prSet/>
      <dgm:spPr/>
      <dgm:t>
        <a:bodyPr/>
        <a:lstStyle/>
        <a:p>
          <a:endParaRPr lang="de-DE"/>
        </a:p>
      </dgm:t>
    </dgm:pt>
    <dgm:pt modelId="{1A13586C-5ACE-4255-BE66-E19B1F0F41A8}" type="sibTrans" cxnId="{A692C3F1-0EB9-4BE7-8D32-006B432E8D51}">
      <dgm:prSet/>
      <dgm:spPr/>
      <dgm:t>
        <a:bodyPr/>
        <a:lstStyle/>
        <a:p>
          <a:endParaRPr lang="de-DE"/>
        </a:p>
      </dgm:t>
    </dgm:pt>
    <dgm:pt modelId="{789FEB1E-5F25-40B7-9532-359D6BA960F2}">
      <dgm:prSet phldrT="[Text]"/>
      <dgm:spPr/>
      <dgm:t>
        <a:bodyPr/>
        <a:lstStyle/>
        <a:p>
          <a:endParaRPr lang="de-DE" dirty="0"/>
        </a:p>
      </dgm:t>
    </dgm:pt>
    <dgm:pt modelId="{01E42806-D8BD-4618-9E2A-A09A485C2CC5}" type="parTrans" cxnId="{D3788498-4400-447D-855D-1C9118784F74}">
      <dgm:prSet/>
      <dgm:spPr/>
      <dgm:t>
        <a:bodyPr/>
        <a:lstStyle/>
        <a:p>
          <a:endParaRPr lang="de-DE"/>
        </a:p>
      </dgm:t>
    </dgm:pt>
    <dgm:pt modelId="{A51233D5-51BE-416D-9158-9370D7EBCBEE}" type="sibTrans" cxnId="{D3788498-4400-447D-855D-1C9118784F74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3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6"/>
      <dgm:spPr/>
    </dgm:pt>
    <dgm:pt modelId="{85B9231B-828A-44EF-A039-5C8A35DAACAF}" type="pres">
      <dgm:prSet presAssocID="{BB65DEC2-7366-499D-92D9-F23D45110A11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2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1" presStyleCnt="6"/>
      <dgm:spPr/>
    </dgm:pt>
    <dgm:pt modelId="{2210AAE9-9CBD-45FF-A035-22A7A8915D2E}" type="pres">
      <dgm:prSet presAssocID="{BDB888C4-7960-44BF-8E89-9C8FA90B7EC7}" presName="vertSpace2b" presStyleCnt="0"/>
      <dgm:spPr/>
    </dgm:pt>
    <dgm:pt modelId="{F2C73B54-F055-4582-A395-28FC2F81E157}" type="pres">
      <dgm:prSet presAssocID="{9507029E-1A8D-467A-93D2-D6C83AA1D164}" presName="horz2" presStyleCnt="0"/>
      <dgm:spPr/>
    </dgm:pt>
    <dgm:pt modelId="{41FB8A65-91E6-4587-BE0A-0A77690467F3}" type="pres">
      <dgm:prSet presAssocID="{9507029E-1A8D-467A-93D2-D6C83AA1D164}" presName="horzSpace2" presStyleCnt="0"/>
      <dgm:spPr/>
    </dgm:pt>
    <dgm:pt modelId="{83ADD696-FB55-4BE5-9C3F-CD294FD1D770}" type="pres">
      <dgm:prSet presAssocID="{9507029E-1A8D-467A-93D2-D6C83AA1D164}" presName="tx2" presStyleLbl="revTx" presStyleIdx="3" presStyleCnt="9"/>
      <dgm:spPr/>
    </dgm:pt>
    <dgm:pt modelId="{EABE9C3D-7245-4EA2-88C8-171A95B8B2F0}" type="pres">
      <dgm:prSet presAssocID="{9507029E-1A8D-467A-93D2-D6C83AA1D164}" presName="vert2" presStyleCnt="0"/>
      <dgm:spPr/>
    </dgm:pt>
    <dgm:pt modelId="{28DF5D11-C706-4246-9B3C-3720710E1790}" type="pres">
      <dgm:prSet presAssocID="{9507029E-1A8D-467A-93D2-D6C83AA1D164}" presName="thinLine2b" presStyleLbl="callout" presStyleIdx="2" presStyleCnt="6"/>
      <dgm:spPr/>
    </dgm:pt>
    <dgm:pt modelId="{8C730020-CB71-497F-AC9F-5731C7AF7D3B}" type="pres">
      <dgm:prSet presAssocID="{9507029E-1A8D-467A-93D2-D6C83AA1D164}" presName="vertSpace2b" presStyleCnt="0"/>
      <dgm:spPr/>
    </dgm:pt>
    <dgm:pt modelId="{7F8FD6F8-E8E4-48F9-AA8E-B9BADCE41135}" type="pres">
      <dgm:prSet presAssocID="{789FEB1E-5F25-40B7-9532-359D6BA960F2}" presName="thickLine" presStyleLbl="alignNode1" presStyleIdx="1" presStyleCnt="3"/>
      <dgm:spPr/>
    </dgm:pt>
    <dgm:pt modelId="{07D70D07-628E-4D45-89F2-F5A7F7D53039}" type="pres">
      <dgm:prSet presAssocID="{789FEB1E-5F25-40B7-9532-359D6BA960F2}" presName="horz1" presStyleCnt="0"/>
      <dgm:spPr/>
    </dgm:pt>
    <dgm:pt modelId="{D1D9B6E7-742B-4A2F-BE26-BF3748FF724A}" type="pres">
      <dgm:prSet presAssocID="{789FEB1E-5F25-40B7-9532-359D6BA960F2}" presName="tx1" presStyleLbl="revTx" presStyleIdx="4" presStyleCnt="9"/>
      <dgm:spPr/>
    </dgm:pt>
    <dgm:pt modelId="{BEF675E9-B4AB-49F7-8C4B-921024DB2B75}" type="pres">
      <dgm:prSet presAssocID="{789FEB1E-5F25-40B7-9532-359D6BA960F2}" presName="vert1" presStyleCnt="0"/>
      <dgm:spPr/>
    </dgm:pt>
    <dgm:pt modelId="{52AFAF22-24B0-4F88-8E9C-C8645026183F}" type="pres">
      <dgm:prSet presAssocID="{FFCA967B-104C-481E-B5E3-4BC68EE0DD84}" presName="thickLine" presStyleLbl="alignNode1" presStyleIdx="2" presStyleCnt="3"/>
      <dgm:spPr/>
    </dgm:pt>
    <dgm:pt modelId="{91FB470D-F1E1-45D7-B350-16E303ECECF5}" type="pres">
      <dgm:prSet presAssocID="{FFCA967B-104C-481E-B5E3-4BC68EE0DD84}" presName="horz1" presStyleCnt="0"/>
      <dgm:spPr/>
    </dgm:pt>
    <dgm:pt modelId="{7A619D9A-F63E-44B5-88DE-591371725424}" type="pres">
      <dgm:prSet presAssocID="{FFCA967B-104C-481E-B5E3-4BC68EE0DD84}" presName="tx1" presStyleLbl="revTx" presStyleIdx="5" presStyleCnt="9"/>
      <dgm:spPr/>
    </dgm:pt>
    <dgm:pt modelId="{D0250F98-8BE6-483F-BC0D-CB888D4A026F}" type="pres">
      <dgm:prSet presAssocID="{FFCA967B-104C-481E-B5E3-4BC68EE0DD84}" presName="vert1" presStyleCnt="0"/>
      <dgm:spPr/>
    </dgm:pt>
    <dgm:pt modelId="{56D5B6CA-727C-4A60-B7F2-16B5A514909E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6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6"/>
      <dgm:spPr/>
    </dgm:pt>
    <dgm:pt modelId="{16E4F070-27BB-436E-BD0C-E155BF39A4E5}" type="pres">
      <dgm:prSet presAssocID="{8CC93AF9-D09F-4C9E-96AB-D91E9734F5A3}" presName="vertSpace2b" presStyleCnt="0"/>
      <dgm:spPr/>
    </dgm:pt>
    <dgm:pt modelId="{C5253E7E-9D9B-4A7A-B5F4-8B44AF9F95CD}" type="pres">
      <dgm:prSet presAssocID="{841283C3-075D-4CAA-8353-E23A2E2DBC7F}" presName="horz2" presStyleCnt="0"/>
      <dgm:spPr/>
    </dgm:pt>
    <dgm:pt modelId="{34243CDE-4716-42C5-982A-C34F7F10C9B2}" type="pres">
      <dgm:prSet presAssocID="{841283C3-075D-4CAA-8353-E23A2E2DBC7F}" presName="horzSpace2" presStyleCnt="0"/>
      <dgm:spPr/>
    </dgm:pt>
    <dgm:pt modelId="{EAFD4BA4-FD96-4C9A-8CA4-722E804C4559}" type="pres">
      <dgm:prSet presAssocID="{841283C3-075D-4CAA-8353-E23A2E2DBC7F}" presName="tx2" presStyleLbl="revTx" presStyleIdx="7" presStyleCnt="9"/>
      <dgm:spPr/>
    </dgm:pt>
    <dgm:pt modelId="{B2B75A16-5E3B-41FC-B624-12CE17403D4F}" type="pres">
      <dgm:prSet presAssocID="{841283C3-075D-4CAA-8353-E23A2E2DBC7F}" presName="vert2" presStyleCnt="0"/>
      <dgm:spPr/>
    </dgm:pt>
    <dgm:pt modelId="{8C573697-F93D-4A4E-94C5-32AC7BD49F91}" type="pres">
      <dgm:prSet presAssocID="{841283C3-075D-4CAA-8353-E23A2E2DBC7F}" presName="thinLine2b" presStyleLbl="callout" presStyleIdx="4" presStyleCnt="6"/>
      <dgm:spPr/>
    </dgm:pt>
    <dgm:pt modelId="{50E71D0E-E315-4B72-8190-67B8A32DC794}" type="pres">
      <dgm:prSet presAssocID="{841283C3-075D-4CAA-8353-E23A2E2DBC7F}" presName="vertSpace2b" presStyleCnt="0"/>
      <dgm:spPr/>
    </dgm:pt>
    <dgm:pt modelId="{58DC1240-1C44-443D-852A-2341455B4889}" type="pres">
      <dgm:prSet presAssocID="{3BE0F5FA-4BA3-4A99-8F11-846ED26D8E5F}" presName="horz2" presStyleCnt="0"/>
      <dgm:spPr/>
    </dgm:pt>
    <dgm:pt modelId="{9A63DAA5-DA59-4A7E-9F0C-5A3A99F0AE3F}" type="pres">
      <dgm:prSet presAssocID="{3BE0F5FA-4BA3-4A99-8F11-846ED26D8E5F}" presName="horzSpace2" presStyleCnt="0"/>
      <dgm:spPr/>
    </dgm:pt>
    <dgm:pt modelId="{D12C33AA-7E57-463C-86A0-622B1EE94668}" type="pres">
      <dgm:prSet presAssocID="{3BE0F5FA-4BA3-4A99-8F11-846ED26D8E5F}" presName="tx2" presStyleLbl="revTx" presStyleIdx="8" presStyleCnt="9"/>
      <dgm:spPr/>
    </dgm:pt>
    <dgm:pt modelId="{B4524302-9A33-45FF-8F2C-B664014C3151}" type="pres">
      <dgm:prSet presAssocID="{3BE0F5FA-4BA3-4A99-8F11-846ED26D8E5F}" presName="vert2" presStyleCnt="0"/>
      <dgm:spPr/>
    </dgm:pt>
    <dgm:pt modelId="{30A04474-D759-44A7-A1B3-BAFE7D0A1D50}" type="pres">
      <dgm:prSet presAssocID="{3BE0F5FA-4BA3-4A99-8F11-846ED26D8E5F}" presName="thinLine2b" presStyleLbl="callout" presStyleIdx="5" presStyleCnt="6"/>
      <dgm:spPr/>
    </dgm:pt>
    <dgm:pt modelId="{0DAB7E67-3178-4903-9DEE-8119A1D91DEB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BD10283F-2E05-43E9-9B2B-967C84484497}" type="presOf" srcId="{8CC93AF9-D09F-4C9E-96AB-D91E9734F5A3}" destId="{84B10F6D-B7C5-49D0-AE8F-46BCD6229010}" srcOrd="0" destOrd="0" presId="urn:microsoft.com/office/officeart/2008/layout/LinedList"/>
    <dgm:cxn modelId="{B1ED4F42-547D-4A38-A850-9E4925F34168}" type="presOf" srcId="{3BE0F5FA-4BA3-4A99-8F11-846ED26D8E5F}" destId="{D12C33AA-7E57-463C-86A0-622B1EE94668}" srcOrd="0" destOrd="0" presId="urn:microsoft.com/office/officeart/2008/layout/LinedList"/>
    <dgm:cxn modelId="{74F77162-0C16-4683-A0D8-1CD3D4DB3374}" type="presOf" srcId="{FFCA967B-104C-481E-B5E3-4BC68EE0DD84}" destId="{7A619D9A-F63E-44B5-88DE-591371725424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161B016B-3F90-42E3-8474-8D0AB3B7F9BA}" srcId="{18A0888F-F686-4A85-97A3-3EEC9C0D1BB2}" destId="{9507029E-1A8D-467A-93D2-D6C83AA1D164}" srcOrd="2" destOrd="0" parTransId="{522311FA-F686-4079-975C-A0A6FAC750B2}" sibTransId="{A09C935B-81A3-447B-B3DD-49B7D25940A3}"/>
    <dgm:cxn modelId="{FD767F6B-DB06-43B6-81A6-806E34542B05}" type="presOf" srcId="{9507029E-1A8D-467A-93D2-D6C83AA1D164}" destId="{83ADD696-FB55-4BE5-9C3F-CD294FD1D770}" srcOrd="0" destOrd="0" presId="urn:microsoft.com/office/officeart/2008/layout/LinedList"/>
    <dgm:cxn modelId="{60CEB988-417A-48B7-B74A-C9EAE528669D}" type="presOf" srcId="{841283C3-075D-4CAA-8353-E23A2E2DBC7F}" destId="{EAFD4BA4-FD96-4C9A-8CA4-722E804C4559}" srcOrd="0" destOrd="0" presId="urn:microsoft.com/office/officeart/2008/layout/LinedList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D3788498-4400-447D-855D-1C9118784F74}" srcId="{F04587E4-67E1-40F0-838D-6EFB738C4867}" destId="{789FEB1E-5F25-40B7-9532-359D6BA960F2}" srcOrd="1" destOrd="0" parTransId="{01E42806-D8BD-4618-9E2A-A09A485C2CC5}" sibTransId="{A51233D5-51BE-416D-9158-9370D7EBCBEE}"/>
    <dgm:cxn modelId="{37F5E4BB-0256-4FAF-8B84-99845D7F14AD}" srcId="{18A0888F-F686-4A85-97A3-3EEC9C0D1BB2}" destId="{BDB888C4-7960-44BF-8E89-9C8FA90B7EC7}" srcOrd="1" destOrd="0" parTransId="{27FAF1BD-5411-4182-8B76-0CD19AF12008}" sibTransId="{E5E17107-0838-4CBE-80D8-150983CF3A6F}"/>
    <dgm:cxn modelId="{0F4703C7-19EC-4DB6-8BA2-35B35E698C2D}" srcId="{FFCA967B-104C-481E-B5E3-4BC68EE0DD84}" destId="{3BE0F5FA-4BA3-4A99-8F11-846ED26D8E5F}" srcOrd="2" destOrd="0" parTransId="{AF842053-835D-4E7F-A8E4-B26D2C044617}" sibTransId="{1F268A8F-0505-4FEF-A9BE-C4D710B2D328}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CD1977DA-0851-4D19-AF4A-B79E2EA2DA8C}" srcId="{F04587E4-67E1-40F0-838D-6EFB738C4867}" destId="{FFCA967B-104C-481E-B5E3-4BC68EE0DD84}" srcOrd="2" destOrd="0" parTransId="{AF6AD027-FBE0-4A79-9E8C-6378BB8182E4}" sibTransId="{BAA125B0-9226-4A80-890D-E121129F7209}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007B35F0-EF5C-46FA-BABB-C1946042D7CA}" type="presOf" srcId="{789FEB1E-5F25-40B7-9532-359D6BA960F2}" destId="{D1D9B6E7-742B-4A2F-BE26-BF3748FF724A}" srcOrd="0" destOrd="0" presId="urn:microsoft.com/office/officeart/2008/layout/LinedList"/>
    <dgm:cxn modelId="{A692C3F1-0EB9-4BE7-8D32-006B432E8D51}" srcId="{FFCA967B-104C-481E-B5E3-4BC68EE0DD84}" destId="{841283C3-075D-4CAA-8353-E23A2E2DBC7F}" srcOrd="1" destOrd="0" parTransId="{2475D277-C44E-45E8-8448-7A4497CDBD54}" sibTransId="{1A13586C-5ACE-4255-BE66-E19B1F0F41A8}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11A357E8-54A4-4866-A155-1F3C02700F70}" type="presParOf" srcId="{E67DF22F-DBC5-49C0-AADB-22ED1FAA2700}" destId="{30AB1ED7-7501-4BDE-AA5C-1DB115F5216B}" srcOrd="4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5" destOrd="0" presId="urn:microsoft.com/office/officeart/2008/layout/LinedList"/>
    <dgm:cxn modelId="{6A2ED940-CE43-4841-8AF4-1433D7C53897}" type="presParOf" srcId="{E67DF22F-DBC5-49C0-AADB-22ED1FAA2700}" destId="{2210AAE9-9CBD-45FF-A035-22A7A8915D2E}" srcOrd="6" destOrd="0" presId="urn:microsoft.com/office/officeart/2008/layout/LinedList"/>
    <dgm:cxn modelId="{CE1EA5D6-461C-4BEB-96EF-57DDF9E80EFA}" type="presParOf" srcId="{E67DF22F-DBC5-49C0-AADB-22ED1FAA2700}" destId="{F2C73B54-F055-4582-A395-28FC2F81E157}" srcOrd="7" destOrd="0" presId="urn:microsoft.com/office/officeart/2008/layout/LinedList"/>
    <dgm:cxn modelId="{12535DCF-ACB2-4E36-9FC6-2F3EEC17B5DB}" type="presParOf" srcId="{F2C73B54-F055-4582-A395-28FC2F81E157}" destId="{41FB8A65-91E6-4587-BE0A-0A77690467F3}" srcOrd="0" destOrd="0" presId="urn:microsoft.com/office/officeart/2008/layout/LinedList"/>
    <dgm:cxn modelId="{41BADCE0-53A3-4174-BFC5-093F93C5F27B}" type="presParOf" srcId="{F2C73B54-F055-4582-A395-28FC2F81E157}" destId="{83ADD696-FB55-4BE5-9C3F-CD294FD1D770}" srcOrd="1" destOrd="0" presId="urn:microsoft.com/office/officeart/2008/layout/LinedList"/>
    <dgm:cxn modelId="{0B8CD56F-E0EA-4B01-8334-8BA5D6829CD9}" type="presParOf" srcId="{F2C73B54-F055-4582-A395-28FC2F81E157}" destId="{EABE9C3D-7245-4EA2-88C8-171A95B8B2F0}" srcOrd="2" destOrd="0" presId="urn:microsoft.com/office/officeart/2008/layout/LinedList"/>
    <dgm:cxn modelId="{D3933024-9A9C-416A-87BE-D8BBEE0363DE}" type="presParOf" srcId="{E67DF22F-DBC5-49C0-AADB-22ED1FAA2700}" destId="{28DF5D11-C706-4246-9B3C-3720710E1790}" srcOrd="8" destOrd="0" presId="urn:microsoft.com/office/officeart/2008/layout/LinedList"/>
    <dgm:cxn modelId="{DF27C664-8070-4349-A931-468282AEE003}" type="presParOf" srcId="{E67DF22F-DBC5-49C0-AADB-22ED1FAA2700}" destId="{8C730020-CB71-497F-AC9F-5731C7AF7D3B}" srcOrd="9" destOrd="0" presId="urn:microsoft.com/office/officeart/2008/layout/LinedList"/>
    <dgm:cxn modelId="{AB7D2780-277B-426F-9351-F9616C9B6989}" type="presParOf" srcId="{8F55964D-ADA4-4A94-A71D-3DCBC2C5514E}" destId="{7F8FD6F8-E8E4-48F9-AA8E-B9BADCE41135}" srcOrd="2" destOrd="0" presId="urn:microsoft.com/office/officeart/2008/layout/LinedList"/>
    <dgm:cxn modelId="{B5ECA0AC-C90D-4B98-BF8A-2F298A2A6D30}" type="presParOf" srcId="{8F55964D-ADA4-4A94-A71D-3DCBC2C5514E}" destId="{07D70D07-628E-4D45-89F2-F5A7F7D53039}" srcOrd="3" destOrd="0" presId="urn:microsoft.com/office/officeart/2008/layout/LinedList"/>
    <dgm:cxn modelId="{EE9EEA4F-CB58-427B-A5A0-CF182012C86E}" type="presParOf" srcId="{07D70D07-628E-4D45-89F2-F5A7F7D53039}" destId="{D1D9B6E7-742B-4A2F-BE26-BF3748FF724A}" srcOrd="0" destOrd="0" presId="urn:microsoft.com/office/officeart/2008/layout/LinedList"/>
    <dgm:cxn modelId="{B1485D25-00A3-4B51-BF1C-C295ECE728DE}" type="presParOf" srcId="{07D70D07-628E-4D45-89F2-F5A7F7D53039}" destId="{BEF675E9-B4AB-49F7-8C4B-921024DB2B75}" srcOrd="1" destOrd="0" presId="urn:microsoft.com/office/officeart/2008/layout/LinedList"/>
    <dgm:cxn modelId="{2085CE72-993C-440D-A924-912B071F389A}" type="presParOf" srcId="{8F55964D-ADA4-4A94-A71D-3DCBC2C5514E}" destId="{52AFAF22-24B0-4F88-8E9C-C8645026183F}" srcOrd="4" destOrd="0" presId="urn:microsoft.com/office/officeart/2008/layout/LinedList"/>
    <dgm:cxn modelId="{1499194F-BDF2-49B3-B8AB-FA4051D2C6CF}" type="presParOf" srcId="{8F55964D-ADA4-4A94-A71D-3DCBC2C5514E}" destId="{91FB470D-F1E1-45D7-B350-16E303ECECF5}" srcOrd="5" destOrd="0" presId="urn:microsoft.com/office/officeart/2008/layout/LinedList"/>
    <dgm:cxn modelId="{AA79D3BB-6F91-412B-BDC6-AF5BCD275C54}" type="presParOf" srcId="{91FB470D-F1E1-45D7-B350-16E303ECECF5}" destId="{7A619D9A-F63E-44B5-88DE-591371725424}" srcOrd="0" destOrd="0" presId="urn:microsoft.com/office/officeart/2008/layout/LinedList"/>
    <dgm:cxn modelId="{25BE775E-F95F-4AA0-A49F-B808FE50A57D}" type="presParOf" srcId="{91FB470D-F1E1-45D7-B350-16E303ECECF5}" destId="{D0250F98-8BE6-483F-BC0D-CB888D4A026F}" srcOrd="1" destOrd="0" presId="urn:microsoft.com/office/officeart/2008/layout/LinedList"/>
    <dgm:cxn modelId="{EFD067F8-2068-424F-A9E5-EA1055C87987}" type="presParOf" srcId="{D0250F98-8BE6-483F-BC0D-CB888D4A026F}" destId="{56D5B6CA-727C-4A60-B7F2-16B5A514909E}" srcOrd="0" destOrd="0" presId="urn:microsoft.com/office/officeart/2008/layout/LinedList"/>
    <dgm:cxn modelId="{AC773320-F7EC-4D7C-8F79-D2A833E8F4B0}" type="presParOf" srcId="{D0250F98-8BE6-483F-BC0D-CB888D4A026F}" destId="{732C36E0-3074-4194-B2C4-98E94E71BCCE}" srcOrd="1" destOrd="0" presId="urn:microsoft.com/office/officeart/2008/layout/LinedList"/>
    <dgm:cxn modelId="{177686DE-91B7-4413-8D78-6B038232B85A}" type="presParOf" srcId="{732C36E0-3074-4194-B2C4-98E94E71BCCE}" destId="{08843B68-D13C-4040-933F-EA204364CEDD}" srcOrd="0" destOrd="0" presId="urn:microsoft.com/office/officeart/2008/layout/LinedList"/>
    <dgm:cxn modelId="{DF5814F2-7713-443A-9C11-3EA30B001E0F}" type="presParOf" srcId="{732C36E0-3074-4194-B2C4-98E94E71BCCE}" destId="{84B10F6D-B7C5-49D0-AE8F-46BCD6229010}" srcOrd="1" destOrd="0" presId="urn:microsoft.com/office/officeart/2008/layout/LinedList"/>
    <dgm:cxn modelId="{38B36D8E-CF7D-43E5-A026-1113CD75FA49}" type="presParOf" srcId="{732C36E0-3074-4194-B2C4-98E94E71BCCE}" destId="{EA903426-5C3F-4D15-AF52-A2C03B46063D}" srcOrd="2" destOrd="0" presId="urn:microsoft.com/office/officeart/2008/layout/LinedList"/>
    <dgm:cxn modelId="{F352B285-C2D1-47DC-9FD0-3A81EC2627F1}" type="presParOf" srcId="{D0250F98-8BE6-483F-BC0D-CB888D4A026F}" destId="{D0A34752-B7F4-441F-8A46-75CD096638D5}" srcOrd="2" destOrd="0" presId="urn:microsoft.com/office/officeart/2008/layout/LinedList"/>
    <dgm:cxn modelId="{ED6689D0-0A59-4D83-8BC3-FC94339B88BE}" type="presParOf" srcId="{D0250F98-8BE6-483F-BC0D-CB888D4A026F}" destId="{16E4F070-27BB-436E-BD0C-E155BF39A4E5}" srcOrd="3" destOrd="0" presId="urn:microsoft.com/office/officeart/2008/layout/LinedList"/>
    <dgm:cxn modelId="{F2CE3C63-85FF-4F9C-AD7E-0E14638EB913}" type="presParOf" srcId="{D0250F98-8BE6-483F-BC0D-CB888D4A026F}" destId="{C5253E7E-9D9B-4A7A-B5F4-8B44AF9F95CD}" srcOrd="4" destOrd="0" presId="urn:microsoft.com/office/officeart/2008/layout/LinedList"/>
    <dgm:cxn modelId="{82A7565E-0DBF-4539-8D31-D4B7FA4E4499}" type="presParOf" srcId="{C5253E7E-9D9B-4A7A-B5F4-8B44AF9F95CD}" destId="{34243CDE-4716-42C5-982A-C34F7F10C9B2}" srcOrd="0" destOrd="0" presId="urn:microsoft.com/office/officeart/2008/layout/LinedList"/>
    <dgm:cxn modelId="{DD2A9D32-8C8E-493D-B59A-2D5EFEABAE48}" type="presParOf" srcId="{C5253E7E-9D9B-4A7A-B5F4-8B44AF9F95CD}" destId="{EAFD4BA4-FD96-4C9A-8CA4-722E804C4559}" srcOrd="1" destOrd="0" presId="urn:microsoft.com/office/officeart/2008/layout/LinedList"/>
    <dgm:cxn modelId="{53C57A3D-72CB-4545-9353-1B8235AB3EAC}" type="presParOf" srcId="{C5253E7E-9D9B-4A7A-B5F4-8B44AF9F95CD}" destId="{B2B75A16-5E3B-41FC-B624-12CE17403D4F}" srcOrd="2" destOrd="0" presId="urn:microsoft.com/office/officeart/2008/layout/LinedList"/>
    <dgm:cxn modelId="{6431B71A-E1B3-4B2F-BCDC-8C92F90FC7DC}" type="presParOf" srcId="{D0250F98-8BE6-483F-BC0D-CB888D4A026F}" destId="{8C573697-F93D-4A4E-94C5-32AC7BD49F91}" srcOrd="5" destOrd="0" presId="urn:microsoft.com/office/officeart/2008/layout/LinedList"/>
    <dgm:cxn modelId="{3E5F958B-C3E2-4606-92AD-243D50F676CD}" type="presParOf" srcId="{D0250F98-8BE6-483F-BC0D-CB888D4A026F}" destId="{50E71D0E-E315-4B72-8190-67B8A32DC794}" srcOrd="6" destOrd="0" presId="urn:microsoft.com/office/officeart/2008/layout/LinedList"/>
    <dgm:cxn modelId="{206743DE-40DB-450E-9978-8FDE0327C975}" type="presParOf" srcId="{D0250F98-8BE6-483F-BC0D-CB888D4A026F}" destId="{58DC1240-1C44-443D-852A-2341455B4889}" srcOrd="7" destOrd="0" presId="urn:microsoft.com/office/officeart/2008/layout/LinedList"/>
    <dgm:cxn modelId="{1A552F2D-20F2-4FFE-B14A-4DEAF091203C}" type="presParOf" srcId="{58DC1240-1C44-443D-852A-2341455B4889}" destId="{9A63DAA5-DA59-4A7E-9F0C-5A3A99F0AE3F}" srcOrd="0" destOrd="0" presId="urn:microsoft.com/office/officeart/2008/layout/LinedList"/>
    <dgm:cxn modelId="{7051CCE5-9ABE-4437-90A1-E1181C500F47}" type="presParOf" srcId="{58DC1240-1C44-443D-852A-2341455B4889}" destId="{D12C33AA-7E57-463C-86A0-622B1EE94668}" srcOrd="1" destOrd="0" presId="urn:microsoft.com/office/officeart/2008/layout/LinedList"/>
    <dgm:cxn modelId="{E4CE5498-0B95-4998-85E7-D47BAFADD42E}" type="presParOf" srcId="{58DC1240-1C44-443D-852A-2341455B4889}" destId="{B4524302-9A33-45FF-8F2C-B664014C3151}" srcOrd="2" destOrd="0" presId="urn:microsoft.com/office/officeart/2008/layout/LinedList"/>
    <dgm:cxn modelId="{54E9DF59-9853-4E6E-9051-A02FDE60FD53}" type="presParOf" srcId="{D0250F98-8BE6-483F-BC0D-CB888D4A026F}" destId="{30A04474-D759-44A7-A1B3-BAFE7D0A1D50}" srcOrd="8" destOrd="0" presId="urn:microsoft.com/office/officeart/2008/layout/LinedList"/>
    <dgm:cxn modelId="{7DB91CB9-E1F7-4B5C-80F1-8A25CE1F435F}" type="presParOf" srcId="{D0250F98-8BE6-483F-BC0D-CB888D4A026F}" destId="{0DAB7E67-3178-4903-9DEE-8119A1D91DEB}" srcOrd="9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1">
            <a:lumMod val="75000"/>
          </a:schemeClr>
        </a:solidFill>
        <a:ln cap="sq">
          <a:miter lim="800000"/>
        </a:ln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extendability</a:t>
          </a:r>
          <a:endParaRPr lang="de-DE" dirty="0">
            <a:solidFill>
              <a:schemeClr val="tx1"/>
            </a:solidFill>
          </a:endParaRP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numbers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>
        <a:xfrm>
          <a:off x="2351229" y="1016"/>
          <a:ext cx="1693283" cy="1015970"/>
        </a:xfrm>
        <a:prstGeom prst="rect">
          <a:avLst/>
        </a:prstGeom>
      </dgm:spPr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>
        <a:xfrm>
          <a:off x="488617" y="1186314"/>
          <a:ext cx="1693283" cy="1015970"/>
        </a:xfrm>
        <a:prstGeom prst="rect">
          <a:avLst/>
        </a:prstGeom>
      </dgm:spPr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>
        <a:xfrm>
          <a:off x="2351229" y="1186314"/>
          <a:ext cx="1693283" cy="1015970"/>
        </a:xfrm>
        <a:prstGeom prst="rect">
          <a:avLst/>
        </a:prstGeom>
      </dgm:spPr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>
        <a:xfrm>
          <a:off x="486585" y="2372314"/>
          <a:ext cx="1693283" cy="1015970"/>
        </a:xfrm>
        <a:prstGeom prst="rect">
          <a:avLst/>
        </a:prstGeom>
      </dgm:spPr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1627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1627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Publisher:</a:t>
          </a:r>
        </a:p>
      </dsp:txBody>
      <dsp:txXfrm>
        <a:off x="0" y="1627"/>
        <a:ext cx="1679121" cy="1109667"/>
      </dsp:txXfrm>
    </dsp:sp>
    <dsp:sp modelId="{EBCC6E84-2729-4413-BCB8-F7F13A40155F}">
      <dsp:nvSpPr>
        <dsp:cNvPr id="0" name=""/>
        <dsp:cNvSpPr/>
      </dsp:nvSpPr>
      <dsp:spPr>
        <a:xfrm>
          <a:off x="1805055" y="1896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Almost no </a:t>
          </a:r>
          <a:r>
            <a:rPr lang="de-DE" sz="1600" b="0" i="0" u="none" kern="1200"/>
            <a:t>acquisition</a:t>
          </a:r>
          <a:r>
            <a:rPr lang="de-DE" sz="1600" kern="1200"/>
            <a:t> cost</a:t>
          </a:r>
          <a:endParaRPr lang="de-DE" sz="1600" kern="1200" dirty="0"/>
        </a:p>
      </dsp:txBody>
      <dsp:txXfrm>
        <a:off x="1805055" y="18965"/>
        <a:ext cx="6590551" cy="346771"/>
      </dsp:txXfrm>
    </dsp:sp>
    <dsp:sp modelId="{B3444362-885B-4C4F-8C2F-1839C86AB2EE}">
      <dsp:nvSpPr>
        <dsp:cNvPr id="0" name=""/>
        <dsp:cNvSpPr/>
      </dsp:nvSpPr>
      <dsp:spPr>
        <a:xfrm>
          <a:off x="1679121" y="36573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38307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 err="1"/>
            <a:t>Cheap</a:t>
          </a:r>
          <a:r>
            <a:rPr lang="de-DE" sz="1600" kern="1200" dirty="0"/>
            <a:t> </a:t>
          </a:r>
          <a:r>
            <a:rPr lang="de-DE" sz="1600" kern="1200" dirty="0" err="1"/>
            <a:t>to</a:t>
          </a:r>
          <a:r>
            <a:rPr lang="de-DE" sz="1600" kern="1200" dirty="0"/>
            <a:t> </a:t>
          </a:r>
          <a:r>
            <a:rPr lang="de-DE" sz="1600" kern="1200" dirty="0" err="1"/>
            <a:t>expand</a:t>
          </a:r>
          <a:r>
            <a:rPr lang="de-DE" sz="1600" kern="1200" dirty="0"/>
            <a:t> </a:t>
          </a:r>
          <a:r>
            <a:rPr lang="de-DE" sz="1600" kern="1200" dirty="0" err="1"/>
            <a:t>if</a:t>
          </a:r>
          <a:r>
            <a:rPr lang="de-DE" sz="1600" kern="1200" dirty="0"/>
            <a:t> </a:t>
          </a:r>
          <a:r>
            <a:rPr lang="de-DE" sz="1600" kern="1200" dirty="0" err="1"/>
            <a:t>successful</a:t>
          </a:r>
          <a:r>
            <a:rPr lang="de-DE" sz="1600" kern="1200" dirty="0"/>
            <a:t> (DLCs)</a:t>
          </a:r>
        </a:p>
      </dsp:txBody>
      <dsp:txXfrm>
        <a:off x="1805055" y="383075"/>
        <a:ext cx="6590551" cy="346771"/>
      </dsp:txXfrm>
    </dsp:sp>
    <dsp:sp modelId="{48E61CCE-1989-4354-A7A3-FE52069D830C}">
      <dsp:nvSpPr>
        <dsp:cNvPr id="0" name=""/>
        <dsp:cNvSpPr/>
      </dsp:nvSpPr>
      <dsp:spPr>
        <a:xfrm>
          <a:off x="1679121" y="72984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ADD696-FB55-4BE5-9C3F-CD294FD1D770}">
      <dsp:nvSpPr>
        <dsp:cNvPr id="0" name=""/>
        <dsp:cNvSpPr/>
      </dsp:nvSpPr>
      <dsp:spPr>
        <a:xfrm>
          <a:off x="1805055" y="747184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plattform</a:t>
          </a:r>
          <a:r>
            <a:rPr lang="de-DE" sz="1600" kern="1200" dirty="0"/>
            <a:t> (</a:t>
          </a:r>
          <a:r>
            <a:rPr lang="de-DE" sz="1600" kern="1200" dirty="0" err="1"/>
            <a:t>bigger</a:t>
          </a:r>
          <a:r>
            <a:rPr lang="de-DE" sz="1600" kern="1200" dirty="0"/>
            <a:t> </a:t>
          </a:r>
          <a:r>
            <a:rPr lang="de-DE" sz="1600" kern="1200" dirty="0" err="1"/>
            <a:t>market</a:t>
          </a:r>
          <a:r>
            <a:rPr lang="de-DE" sz="1600" kern="1200" dirty="0"/>
            <a:t>)</a:t>
          </a:r>
        </a:p>
      </dsp:txBody>
      <dsp:txXfrm>
        <a:off x="1805055" y="747184"/>
        <a:ext cx="6590551" cy="346771"/>
      </dsp:txXfrm>
    </dsp:sp>
    <dsp:sp modelId="{28DF5D11-C706-4246-9B3C-3720710E1790}">
      <dsp:nvSpPr>
        <dsp:cNvPr id="0" name=""/>
        <dsp:cNvSpPr/>
      </dsp:nvSpPr>
      <dsp:spPr>
        <a:xfrm>
          <a:off x="1679121" y="1093955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FD6F8-E8E4-48F9-AA8E-B9BADCE41135}">
      <dsp:nvSpPr>
        <dsp:cNvPr id="0" name=""/>
        <dsp:cNvSpPr/>
      </dsp:nvSpPr>
      <dsp:spPr>
        <a:xfrm>
          <a:off x="0" y="1111294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D9B6E7-742B-4A2F-BE26-BF3748FF724A}">
      <dsp:nvSpPr>
        <dsp:cNvPr id="0" name=""/>
        <dsp:cNvSpPr/>
      </dsp:nvSpPr>
      <dsp:spPr>
        <a:xfrm>
          <a:off x="0" y="1111294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500" kern="1200" dirty="0"/>
        </a:p>
      </dsp:txBody>
      <dsp:txXfrm>
        <a:off x="0" y="1111294"/>
        <a:ext cx="1679121" cy="1109667"/>
      </dsp:txXfrm>
    </dsp:sp>
    <dsp:sp modelId="{52AFAF22-24B0-4F88-8E9C-C8645026183F}">
      <dsp:nvSpPr>
        <dsp:cNvPr id="0" name=""/>
        <dsp:cNvSpPr/>
      </dsp:nvSpPr>
      <dsp:spPr>
        <a:xfrm>
          <a:off x="0" y="222096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619D9A-F63E-44B5-88DE-591371725424}">
      <dsp:nvSpPr>
        <dsp:cNvPr id="0" name=""/>
        <dsp:cNvSpPr/>
      </dsp:nvSpPr>
      <dsp:spPr>
        <a:xfrm>
          <a:off x="0" y="2220961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  Player: </a:t>
          </a:r>
        </a:p>
      </dsp:txBody>
      <dsp:txXfrm>
        <a:off x="0" y="2220961"/>
        <a:ext cx="1679121" cy="1109667"/>
      </dsp:txXfrm>
    </dsp:sp>
    <dsp:sp modelId="{84B10F6D-B7C5-49D0-AE8F-46BCD6229010}">
      <dsp:nvSpPr>
        <dsp:cNvPr id="0" name=""/>
        <dsp:cNvSpPr/>
      </dsp:nvSpPr>
      <dsp:spPr>
        <a:xfrm>
          <a:off x="1805055" y="2238300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Unique game and concept</a:t>
          </a:r>
          <a:endParaRPr lang="de-DE" sz="1600" kern="1200" dirty="0"/>
        </a:p>
      </dsp:txBody>
      <dsp:txXfrm>
        <a:off x="1805055" y="2238300"/>
        <a:ext cx="6590551" cy="346771"/>
      </dsp:txXfrm>
    </dsp:sp>
    <dsp:sp modelId="{D0A34752-B7F4-441F-8A46-75CD096638D5}">
      <dsp:nvSpPr>
        <dsp:cNvPr id="0" name=""/>
        <dsp:cNvSpPr/>
      </dsp:nvSpPr>
      <dsp:spPr>
        <a:xfrm>
          <a:off x="1679121" y="2585071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FD4BA4-FD96-4C9A-8CA4-722E804C4559}">
      <dsp:nvSpPr>
        <dsp:cNvPr id="0" name=""/>
        <dsp:cNvSpPr/>
      </dsp:nvSpPr>
      <dsp:spPr>
        <a:xfrm>
          <a:off x="1805055" y="260240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Better graphics than comparable games</a:t>
          </a:r>
          <a:endParaRPr lang="de-DE" sz="1600" kern="1200" dirty="0"/>
        </a:p>
      </dsp:txBody>
      <dsp:txXfrm>
        <a:off x="1805055" y="2602409"/>
        <a:ext cx="6590551" cy="346771"/>
      </dsp:txXfrm>
    </dsp:sp>
    <dsp:sp modelId="{8C573697-F93D-4A4E-94C5-32AC7BD49F91}">
      <dsp:nvSpPr>
        <dsp:cNvPr id="0" name=""/>
        <dsp:cNvSpPr/>
      </dsp:nvSpPr>
      <dsp:spPr>
        <a:xfrm>
          <a:off x="1679121" y="294918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2C33AA-7E57-463C-86A0-622B1EE94668}">
      <dsp:nvSpPr>
        <dsp:cNvPr id="0" name=""/>
        <dsp:cNvSpPr/>
      </dsp:nvSpPr>
      <dsp:spPr>
        <a:xfrm>
          <a:off x="1805055" y="296651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platform</a:t>
          </a:r>
          <a:r>
            <a:rPr lang="de-DE" sz="1600" kern="1200" dirty="0"/>
            <a:t> (</a:t>
          </a:r>
          <a:r>
            <a:rPr lang="de-DE" sz="1600" kern="1200" dirty="0" err="1"/>
            <a:t>more</a:t>
          </a:r>
          <a:r>
            <a:rPr lang="de-DE" sz="1600" kern="1200" dirty="0"/>
            <a:t> </a:t>
          </a:r>
          <a:r>
            <a:rPr lang="de-DE" sz="1600" kern="1200" dirty="0" err="1"/>
            <a:t>options</a:t>
          </a:r>
          <a:r>
            <a:rPr lang="de-DE" sz="1600" kern="1200" dirty="0"/>
            <a:t>)</a:t>
          </a:r>
        </a:p>
      </dsp:txBody>
      <dsp:txXfrm>
        <a:off x="1805055" y="2966519"/>
        <a:ext cx="6590551" cy="346771"/>
      </dsp:txXfrm>
    </dsp:sp>
    <dsp:sp modelId="{30A04474-D759-44A7-A1B3-BAFE7D0A1D50}">
      <dsp:nvSpPr>
        <dsp:cNvPr id="0" name=""/>
        <dsp:cNvSpPr/>
      </dsp:nvSpPr>
      <dsp:spPr>
        <a:xfrm>
          <a:off x="1679121" y="331329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1">
            <a:lumMod val="75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>
              <a:solidFill>
                <a:schemeClr val="tx1"/>
              </a:solidFill>
            </a:rPr>
            <a:t>extendability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numbers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3E0717B-6F71-4AA5-BB41-1C48BE5605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6B36B5-1A2F-4E01-9616-BBF2899CA3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896C4-9DB4-453E-9D10-04D442FD7CD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575360-54A0-4DC5-BD56-0645F0F15A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300536-6226-4914-83B2-0F653269CB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98507-0CF0-4694-98F2-167876BFFC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22939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gif>
</file>

<file path=ppt/media/image3.png>
</file>

<file path=ppt/media/image30.jpeg>
</file>

<file path=ppt/media/image31.PNG>
</file>

<file path=ppt/media/image32.PNG>
</file>

<file path=ppt/media/image33.jpg>
</file>

<file path=ppt/media/image34.jpg>
</file>

<file path=ppt/media/image35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1F55D-0D5B-4A93-A494-7ABCCC931CA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0D45B-98DA-4F96-ACAC-E3CAC1DB45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247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FBF57-7025-48EA-A51B-ACBAEE435145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1935B-BA74-42A9-B55F-6EEC139A50D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71A-15A4-4D84-984D-6D94A1B44BD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F6D2-FFB8-478B-82BA-D3C4C03E0B92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48DFF-E5DA-40C0-B107-716D6C7BCAA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E2E0C-6705-4CC0-AB92-08C32930DA1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37F4C-6989-4807-9628-720F4CB084F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AE07E-5867-4115-88EF-4C24F90AB4B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0278C-0BE5-46FB-9128-E24926A902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12A57-188A-4B82-81BF-D2BDABF9FAA6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45EEE-31D6-4A1B-919A-AF586BD250A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BB75-B181-4AF2-8E89-4F05DD05A35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5926A-79AC-4032-9BEA-B9E0AD9BCA5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FCE7B-EF09-4FDE-B103-45DDCF2DEE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3CCA-134A-4024-BBCA-CEB5B96F784A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1D4BE-4D64-4881-A7E2-DCC46F5F910F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3A14-5F79-476A-83F9-3F9A7DC3AD50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2721570-CA7C-4336-82E0-40AF288BF73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ielaffe.de/Spiel/Doodle-Jump" TargetMode="External"/><Relationship Id="rId3" Type="http://schemas.openxmlformats.org/officeDocument/2006/relationships/hyperlink" Target="https://www.freepik.com/blog/the-75-funniest-design-jokes-only-designers-relate-to/" TargetMode="External"/><Relationship Id="rId7" Type="http://schemas.openxmlformats.org/officeDocument/2006/relationships/hyperlink" Target="https://www.statista.com/statistics/268251/number-of-apps-in-the-itunes-app-store-since-2008/" TargetMode="External"/><Relationship Id="rId2" Type="http://schemas.openxmlformats.org/officeDocument/2006/relationships/hyperlink" Target="https://twitter.com/asapscience/status/63801840791325081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amgeist.com/en/domino-event-for-large-groups-bremen/" TargetMode="External"/><Relationship Id="rId5" Type="http://schemas.openxmlformats.org/officeDocument/2006/relationships/hyperlink" Target="https://hemator.wordpress.com/tag/batman-the-animated-series/" TargetMode="External"/><Relationship Id="rId4" Type="http://schemas.openxmlformats.org/officeDocument/2006/relationships/hyperlink" Target="http://www.geeksisters.de/gamer-girls-und-wie-sie-die-welt-sieht/" TargetMode="External"/><Relationship Id="rId9" Type="http://schemas.openxmlformats.org/officeDocument/2006/relationships/hyperlink" Target="http://proapk.org/n-o-v-legacy-gameplay-android-ios-gameloft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73C1A30-B740-4519-8170-22F0A7ED2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FA59B0-03C8-402F-BC32-C713C0E70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08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46E2A2B-90CC-4057-B9EA-58B744B00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C84556-22FA-43FC-8B73-84913712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56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Upgrades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475" y="5250630"/>
            <a:ext cx="2205612" cy="576262"/>
          </a:xfrm>
        </p:spPr>
        <p:txBody>
          <a:bodyPr/>
          <a:lstStyle/>
          <a:p>
            <a:pPr algn="ctr"/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04195" y="2370838"/>
            <a:ext cx="2205612" cy="2362201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18047" y="5250630"/>
            <a:ext cx="2198466" cy="576262"/>
          </a:xfrm>
        </p:spPr>
        <p:txBody>
          <a:bodyPr/>
          <a:lstStyle/>
          <a:p>
            <a:pPr algn="ctr"/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9473" y="5250630"/>
            <a:ext cx="2199658" cy="576262"/>
          </a:xfrm>
        </p:spPr>
        <p:txBody>
          <a:bodyPr/>
          <a:lstStyle/>
          <a:p>
            <a:pPr algn="ctr"/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39473" y="2370838"/>
            <a:ext cx="2199658" cy="2362201"/>
          </a:xfrm>
        </p:spPr>
      </p:pic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3056" y="2370839"/>
            <a:ext cx="2198688" cy="2362200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8A64C27-B550-4CE3-96FB-DA39CB776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6E01925-8BBC-4998-9C16-5D494280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C43EAC-B016-45F6-99F3-910C618B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2879EF3-9299-4A8E-871A-DF2BE98B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456" y="1776947"/>
            <a:ext cx="831813" cy="83181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091FF1-52AD-451F-8AC6-EFC8441C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3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02202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/>
                        <a:t> </a:t>
                      </a:r>
                      <a:r>
                        <a:rPr lang="de-DE">
                          <a:sym typeface="Wingdings" panose="05000000000000000000" pitchFamily="2" charset="2"/>
                        </a:rPr>
                        <a:t>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AE87BE9-395F-45E6-95BC-05A4D841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3" y="1745026"/>
            <a:ext cx="808686" cy="875986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C1605E-9F96-4828-BE87-1737A88A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243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ABDE3D-3E90-4955-8001-F8850EA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AE410-4F9B-4CCA-8766-57B42E98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DDEF3D1-4895-404D-B658-1EAEC06A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45B664C-F8AD-4955-AACC-66A9D735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</a:p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 ?</a:t>
            </a:r>
            <a:br>
              <a:rPr lang="de-DE" sz="2400" b="1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2 </a:t>
            </a:r>
            <a:r>
              <a:rPr lang="de-DE" dirty="0" err="1">
                <a:sym typeface="Wingdings" panose="05000000000000000000" pitchFamily="2" charset="2"/>
              </a:rPr>
              <a:t>Programmer</a:t>
            </a:r>
            <a:r>
              <a:rPr lang="de-DE" altLang="zh-CN" dirty="0" err="1">
                <a:sym typeface="Wingdings" panose="05000000000000000000" pitchFamily="2" charset="2"/>
              </a:rPr>
              <a:t>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Audio Engineer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Art Designer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Nice-To-Have: </a:t>
            </a:r>
            <a:r>
              <a:rPr lang="de-DE" dirty="0" err="1">
                <a:sym typeface="Wingdings" panose="05000000000000000000" pitchFamily="2" charset="2"/>
              </a:rPr>
              <a:t>Assistant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Marketing &amp; Publishing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85014-1D4D-45DA-9B9C-5D50EFBF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61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r>
              <a:rPr lang="de-DE" sz="2400" b="1" dirty="0"/>
              <a:t> (</a:t>
            </a:r>
            <a:r>
              <a:rPr lang="de-DE" sz="2400" b="1" dirty="0" err="1"/>
              <a:t>most</a:t>
            </a:r>
            <a:r>
              <a:rPr lang="de-DE" sz="2400" b="1" dirty="0"/>
              <a:t> </a:t>
            </a:r>
            <a:r>
              <a:rPr lang="de-DE" sz="2400" b="1" dirty="0" err="1"/>
              <a:t>likely</a:t>
            </a:r>
            <a:r>
              <a:rPr lang="de-DE" sz="2400" b="1" dirty="0"/>
              <a:t>)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484632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/>
                        <a:t>3.5 </a:t>
                      </a:r>
                      <a:r>
                        <a:rPr lang="de-DE" b="1" dirty="0" err="1"/>
                        <a:t>Months</a:t>
                      </a:r>
                      <a:endParaRPr lang="de-D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78944-F41F-4D86-93B3-2ADF5643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01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E2B03-4E7F-4DFD-A8CD-3CBDD2A42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Publishing &amp; Sales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9C5CD-F41B-474F-BDE2-20C822EC6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94625"/>
            <a:ext cx="7647227" cy="465378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</a:t>
            </a:r>
            <a:r>
              <a:rPr lang="de-DE" dirty="0" err="1"/>
              <a:t>it</a:t>
            </a:r>
            <a:r>
              <a:rPr lang="de-DE" dirty="0"/>
              <a:t> is a game </a:t>
            </a:r>
            <a:r>
              <a:rPr lang="de-DE" dirty="0" err="1"/>
              <a:t>focusing</a:t>
            </a:r>
            <a:r>
              <a:rPr lang="de-DE" dirty="0"/>
              <a:t> on mobile </a:t>
            </a:r>
            <a:r>
              <a:rPr lang="de-DE" dirty="0" err="1"/>
              <a:t>touchscreen</a:t>
            </a:r>
            <a:r>
              <a:rPr lang="de-DE" dirty="0"/>
              <a:t> </a:t>
            </a:r>
            <a:r>
              <a:rPr lang="de-DE" dirty="0" err="1"/>
              <a:t>device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special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for Publisher</a:t>
            </a:r>
          </a:p>
          <a:p>
            <a:r>
              <a:rPr lang="de-DE" dirty="0"/>
              <a:t>But high </a:t>
            </a:r>
            <a:r>
              <a:rPr lang="de-DE" dirty="0" err="1"/>
              <a:t>demand</a:t>
            </a:r>
            <a:r>
              <a:rPr lang="de-DE" dirty="0"/>
              <a:t> to Sales </a:t>
            </a:r>
            <a:r>
              <a:rPr lang="de-DE" dirty="0" err="1"/>
              <a:t>Platform</a:t>
            </a:r>
            <a:r>
              <a:rPr lang="de-DE" dirty="0"/>
              <a:t>…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6BA657-CC07-4FC4-94DD-ADCBC1FF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50" y="3524831"/>
            <a:ext cx="819615" cy="81961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D06BF410-47E3-47E0-B717-F1008EA4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703" y="3524831"/>
            <a:ext cx="2336965" cy="472067"/>
          </a:xfrm>
          <a:prstGeom prst="rect">
            <a:avLst/>
          </a:prstGeom>
        </p:spPr>
      </p:pic>
      <p:pic>
        <p:nvPicPr>
          <p:cNvPr id="9" name="Grafik 8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BBAD6FB3-E725-4993-BB00-488AEA80A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52" y="5065010"/>
            <a:ext cx="773613" cy="77361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92785E-172B-44EC-989F-B21CF9D6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60" y="5009334"/>
            <a:ext cx="1575024" cy="88496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1DA351A-556D-4D62-B8B2-072BF57B3962}"/>
              </a:ext>
            </a:extLst>
          </p:cNvPr>
          <p:cNvSpPr txBox="1"/>
          <p:nvPr/>
        </p:nvSpPr>
        <p:spPr>
          <a:xfrm>
            <a:off x="2688051" y="3552184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  <a:p>
            <a:r>
              <a:rPr lang="de-DE" dirty="0"/>
              <a:t>+ 100 $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D7EA689-4506-4750-B112-2F2DC7FF753A}"/>
              </a:ext>
            </a:extLst>
          </p:cNvPr>
          <p:cNvSpPr txBox="1"/>
          <p:nvPr/>
        </p:nvSpPr>
        <p:spPr>
          <a:xfrm>
            <a:off x="5581488" y="406904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3EF07-2B3B-4C82-86A7-231D5144CC8E}"/>
              </a:ext>
            </a:extLst>
          </p:cNvPr>
          <p:cNvSpPr txBox="1"/>
          <p:nvPr/>
        </p:nvSpPr>
        <p:spPr>
          <a:xfrm>
            <a:off x="2547433" y="52633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C62128A-D53F-4537-9E01-6CAF2DDCB2DA}"/>
              </a:ext>
            </a:extLst>
          </p:cNvPr>
          <p:cNvSpPr txBox="1"/>
          <p:nvPr/>
        </p:nvSpPr>
        <p:spPr>
          <a:xfrm>
            <a:off x="6892258" y="5124875"/>
            <a:ext cx="1455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???</a:t>
            </a:r>
          </a:p>
          <a:p>
            <a:r>
              <a:rPr lang="de-DE" dirty="0"/>
              <a:t>(70% / 30%)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F0B454-81E4-4B83-9E24-E03641A1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31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14DCB-EE11-432C-9918-900CBF4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Financing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FCA4E-9B23-41CF-B45E-C0476F51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hope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financing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F5D38E-2E13-4A50-A8B4-8251815B3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95" y="2624137"/>
            <a:ext cx="2633895" cy="1488723"/>
          </a:xfrm>
          <a:prstGeom prst="rect">
            <a:avLst/>
          </a:prstGeom>
        </p:spPr>
      </p:pic>
      <p:pic>
        <p:nvPicPr>
          <p:cNvPr id="7" name="Grafik 6" descr="Ein Bild, das Elektronik, Tastatur enthält.&#10;&#10;Mit sehr hoher Zuverlässigkeit generierte Beschreibung">
            <a:extLst>
              <a:ext uri="{FF2B5EF4-FFF2-40B4-BE49-F238E27FC236}">
                <a16:creationId xmlns:a16="http://schemas.microsoft.com/office/drawing/2014/main" id="{687E3DA8-9C39-4E1B-9B89-B2112054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103" y="2613925"/>
            <a:ext cx="2894225" cy="14887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2A36C-1302-46FA-8ECE-C058A6EA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5" y="4432866"/>
            <a:ext cx="4466955" cy="1805927"/>
          </a:xfrm>
          <a:prstGeom prst="rect">
            <a:avLst/>
          </a:prstGeom>
        </p:spPr>
      </p:pic>
      <p:pic>
        <p:nvPicPr>
          <p:cNvPr id="11" name="Grafik 10" descr="Ein Bild, das Person, Mann enthält.&#10;&#10;Mit sehr hoher Zuverlässigkeit generierte Beschreibung">
            <a:extLst>
              <a:ext uri="{FF2B5EF4-FFF2-40B4-BE49-F238E27FC236}">
                <a16:creationId xmlns:a16="http://schemas.microsoft.com/office/drawing/2014/main" id="{0D8CA4C3-4D85-407D-A6D6-83F72269A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495" y="4864307"/>
            <a:ext cx="2448790" cy="13840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0D6FA8-B732-4AFE-A35A-016CD4CCD3D7}"/>
              </a:ext>
            </a:extLst>
          </p:cNvPr>
          <p:cNvSpPr txBox="1"/>
          <p:nvPr/>
        </p:nvSpPr>
        <p:spPr>
          <a:xfrm>
            <a:off x="1439077" y="4233189"/>
            <a:ext cx="17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Crowdfunding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67FFD36-5C1E-4879-B1CC-F57D6D13198B}"/>
              </a:ext>
            </a:extLst>
          </p:cNvPr>
          <p:cNvSpPr txBox="1"/>
          <p:nvPr/>
        </p:nvSpPr>
        <p:spPr>
          <a:xfrm>
            <a:off x="5439514" y="423318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Support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9597013-6CEA-4182-976C-47F6BDF2C1E6}"/>
              </a:ext>
            </a:extLst>
          </p:cNvPr>
          <p:cNvSpPr txBox="1"/>
          <p:nvPr/>
        </p:nvSpPr>
        <p:spPr>
          <a:xfrm>
            <a:off x="1400604" y="5939239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Private Investor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4137FCC-9194-4D13-A41F-B3EF4F8A428C}"/>
              </a:ext>
            </a:extLst>
          </p:cNvPr>
          <p:cNvSpPr txBox="1"/>
          <p:nvPr/>
        </p:nvSpPr>
        <p:spPr>
          <a:xfrm>
            <a:off x="5612638" y="632552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Someone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6A3CB0-E3A6-4235-B968-A23DFC37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997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50" y="1723619"/>
            <a:ext cx="3707969" cy="26831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69" y="5368187"/>
            <a:ext cx="8427262" cy="832675"/>
          </a:xfrm>
        </p:spPr>
        <p:txBody>
          <a:bodyPr>
            <a:normAutofit/>
          </a:bodyPr>
          <a:lstStyle/>
          <a:p>
            <a:r>
              <a:rPr lang="de-DE" sz="1800" dirty="0" err="1"/>
              <a:t>Salary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2900$ – 4000$. </a:t>
            </a: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: 3.500$ x 4 = </a:t>
            </a:r>
            <a:r>
              <a:rPr lang="de-DE" sz="1800" b="1" dirty="0"/>
              <a:t>14.000$ per </a:t>
            </a:r>
            <a:r>
              <a:rPr lang="de-DE" sz="1800" b="1" dirty="0" err="1"/>
              <a:t>month</a:t>
            </a:r>
            <a:endParaRPr lang="de-DE" sz="1800" b="1" dirty="0"/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per </a:t>
            </a:r>
            <a:r>
              <a:rPr lang="de-DE" sz="1800" b="1" dirty="0" err="1"/>
              <a:t>month</a:t>
            </a:r>
            <a:endParaRPr lang="de-DE" sz="18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703605" y="64858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400" dirty="0">
                <a:latin typeface="Arial Unicode MS"/>
              </a:rPr>
              <a:t>Fixed </a:t>
            </a:r>
            <a:r>
              <a:rPr lang="de-DE" altLang="de-DE" sz="2400" dirty="0" err="1">
                <a:latin typeface="Arial Unicode MS"/>
              </a:rPr>
              <a:t>Cost</a:t>
            </a:r>
            <a:r>
              <a:rPr lang="de-DE" altLang="de-DE" sz="2400" dirty="0">
                <a:latin typeface="Arial Unicode MS"/>
              </a:rPr>
              <a:t> </a:t>
            </a:r>
            <a:r>
              <a:rPr lang="de-DE" altLang="de-DE" sz="2400" dirty="0" err="1">
                <a:latin typeface="Arial Unicode MS"/>
              </a:rPr>
              <a:t>Estimate</a:t>
            </a:r>
            <a:r>
              <a:rPr lang="de-DE" altLang="de-DE" sz="800" dirty="0"/>
              <a:t> </a:t>
            </a:r>
            <a:endParaRPr lang="de-DE" altLang="de-DE" sz="4800" dirty="0">
              <a:latin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7" y="1456703"/>
            <a:ext cx="2325999" cy="290749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9" y="1459893"/>
            <a:ext cx="1952897" cy="29043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915673" y="1754521"/>
            <a:ext cx="2322055" cy="4104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610560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</a:t>
            </a:r>
            <a:r>
              <a:rPr lang="de-DE" sz="1350" dirty="0" err="1"/>
              <a:t>Programmer</a:t>
            </a:r>
            <a:endParaRPr lang="de-DE" sz="135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035951" y="4467962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D4BA97F-6553-439F-AA71-754BC0EA3DA2}"/>
              </a:ext>
            </a:extLst>
          </p:cNvPr>
          <p:cNvSpPr/>
          <p:nvPr/>
        </p:nvSpPr>
        <p:spPr>
          <a:xfrm>
            <a:off x="6214377" y="4161824"/>
            <a:ext cx="1982711" cy="2162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BC9418-8BC9-49B7-A918-9986AC11B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ADE3FD5-C7B6-4493-8C75-5D1DABC21F32}"/>
              </a:ext>
            </a:extLst>
          </p:cNvPr>
          <p:cNvSpPr txBox="1"/>
          <p:nvPr/>
        </p:nvSpPr>
        <p:spPr>
          <a:xfrm>
            <a:off x="2396091" y="4344851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[1]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3D5CD2B-2965-4BD4-813C-3A00A6F54F64}"/>
              </a:ext>
            </a:extLst>
          </p:cNvPr>
          <p:cNvSpPr txBox="1"/>
          <p:nvPr/>
        </p:nvSpPr>
        <p:spPr>
          <a:xfrm>
            <a:off x="4611825" y="4344850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[2]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8A55CEF-1D49-42BC-A92C-1F362D4E5499}"/>
              </a:ext>
            </a:extLst>
          </p:cNvPr>
          <p:cNvSpPr txBox="1"/>
          <p:nvPr/>
        </p:nvSpPr>
        <p:spPr>
          <a:xfrm>
            <a:off x="8726625" y="4408370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341908" y="691318"/>
            <a:ext cx="680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sz="2400" dirty="0">
                <a:latin typeface="Arial Unicode MS"/>
              </a:rPr>
              <a:t>Jump Fixed Costs </a:t>
            </a:r>
            <a:r>
              <a:rPr lang="de-DE" sz="2400" dirty="0">
                <a:latin typeface="Arial Unicode MS"/>
              </a:rPr>
              <a:t>/ Variable Costs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91848"/>
            <a:ext cx="7886700" cy="2496911"/>
          </a:xfrm>
        </p:spPr>
        <p:txBody>
          <a:bodyPr/>
          <a:lstStyle/>
          <a:p>
            <a:r>
              <a:rPr lang="de-DE" altLang="de-DE" dirty="0" err="1"/>
              <a:t>Synchronously</a:t>
            </a:r>
            <a:r>
              <a:rPr lang="de-DE" altLang="de-DE" dirty="0"/>
              <a:t> </a:t>
            </a:r>
            <a:r>
              <a:rPr lang="de-DE" altLang="de-DE" dirty="0" err="1"/>
              <a:t>speaker</a:t>
            </a:r>
            <a:r>
              <a:rPr lang="de-DE" altLang="de-DE" dirty="0"/>
              <a:t> </a:t>
            </a:r>
            <a:r>
              <a:rPr lang="de-DE" altLang="de-DE" dirty="0" err="1"/>
              <a:t>for</a:t>
            </a:r>
            <a:r>
              <a:rPr lang="de-DE" altLang="de-DE" dirty="0"/>
              <a:t> </a:t>
            </a:r>
            <a:r>
              <a:rPr lang="de-DE" altLang="de-DE" dirty="0" err="1"/>
              <a:t>story</a:t>
            </a:r>
            <a:endParaRPr lang="de-DE" altLang="de-DE" dirty="0"/>
          </a:p>
          <a:p>
            <a:r>
              <a:rPr lang="de-DE" dirty="0"/>
              <a:t>External </a:t>
            </a:r>
            <a:r>
              <a:rPr lang="de-DE" dirty="0" err="1"/>
              <a:t>studio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skins</a:t>
            </a:r>
            <a:r>
              <a:rPr lang="de-DE" dirty="0"/>
              <a:t> and extra </a:t>
            </a:r>
            <a:r>
              <a:rPr lang="de-DE" dirty="0" err="1"/>
              <a:t>levels</a:t>
            </a:r>
            <a:endParaRPr lang="de-DE" dirty="0"/>
          </a:p>
          <a:p>
            <a:endParaRPr lang="de-DE" dirty="0"/>
          </a:p>
          <a:p>
            <a:r>
              <a:rPr lang="de-DE" dirty="0"/>
              <a:t>Mac </a:t>
            </a:r>
            <a:r>
              <a:rPr lang="de-DE" dirty="0" err="1"/>
              <a:t>workstation</a:t>
            </a:r>
            <a:endParaRPr lang="de-DE" dirty="0"/>
          </a:p>
          <a:p>
            <a:r>
              <a:rPr lang="de-DE" dirty="0"/>
              <a:t>Apple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endParaRPr lang="de-DE" dirty="0"/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5971512" y="2091848"/>
            <a:ext cx="257175" cy="817176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228687" y="2292687"/>
            <a:ext cx="233404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</a:t>
            </a:r>
            <a:endParaRPr lang="de-DE" sz="21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2F02ACB-949E-4C7C-8E5C-D105D977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927486"/>
              </p:ext>
            </p:extLst>
          </p:nvPr>
        </p:nvGraphicFramePr>
        <p:xfrm>
          <a:off x="855726" y="1767082"/>
          <a:ext cx="7210808" cy="2414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5404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605404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2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3,5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>
                          <a:solidFill>
                            <a:schemeClr val="bg1"/>
                          </a:solidFill>
                        </a:rPr>
                        <a:t>Worst</a:t>
                      </a:r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6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616570" y="6913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Time Assessment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49" y="4795956"/>
            <a:ext cx="79220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Time </a:t>
            </a:r>
            <a:r>
              <a:rPr lang="de-DE" sz="2100" dirty="0" err="1"/>
              <a:t>cost</a:t>
            </a:r>
            <a:r>
              <a:rPr lang="de-DE" sz="2100" dirty="0"/>
              <a:t> </a:t>
            </a:r>
            <a:r>
              <a:rPr lang="de-DE" sz="2100" dirty="0" err="1"/>
              <a:t>estimation</a:t>
            </a:r>
            <a:r>
              <a:rPr lang="de-DE" sz="2100" dirty="0"/>
              <a:t>: 1/6 x (2x2 + 3x6 + 3,5) = </a:t>
            </a:r>
            <a:r>
              <a:rPr lang="de-DE" sz="2100" b="1" dirty="0"/>
              <a:t>4,25 </a:t>
            </a:r>
            <a:r>
              <a:rPr lang="de-DE" sz="2100" b="1" dirty="0" err="1"/>
              <a:t>months</a:t>
            </a:r>
            <a:r>
              <a:rPr lang="de-DE" sz="2100" b="1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399684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Total </a:t>
            </a:r>
            <a:r>
              <a:rPr lang="de-DE" sz="2100" dirty="0" err="1"/>
              <a:t>fixed</a:t>
            </a:r>
            <a:r>
              <a:rPr lang="de-DE" sz="2100" dirty="0"/>
              <a:t> </a:t>
            </a:r>
            <a:r>
              <a:rPr lang="de-DE" sz="2100" dirty="0" err="1"/>
              <a:t>costs</a:t>
            </a:r>
            <a:r>
              <a:rPr lang="de-DE" sz="2100" dirty="0"/>
              <a:t>: 4,25 x 14.140$ = </a:t>
            </a:r>
            <a:r>
              <a:rPr lang="de-DE" sz="2100" b="1" dirty="0"/>
              <a:t>60.095$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22CB7FF-9BFD-489B-9E03-58AEC858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3648203" y="66635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Target Group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0" y="2405329"/>
            <a:ext cx="2569522" cy="21279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016" y="1653443"/>
            <a:ext cx="1413216" cy="294054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863490" y="4585491"/>
            <a:ext cx="16606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</a:t>
            </a:r>
            <a:r>
              <a:rPr lang="de-DE" sz="1350" dirty="0" err="1"/>
              <a:t>gamers</a:t>
            </a:r>
            <a:endParaRPr lang="de-DE" sz="135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278880" y="4653823"/>
            <a:ext cx="19791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domino</a:t>
            </a:r>
            <a:r>
              <a:rPr lang="de-DE" sz="1350" dirty="0"/>
              <a:t> </a:t>
            </a:r>
            <a:r>
              <a:rPr lang="de-DE" sz="1350" dirty="0" err="1"/>
              <a:t>enthusiasts</a:t>
            </a:r>
            <a:endParaRPr lang="de-DE" sz="135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437231" y="5535242"/>
            <a:ext cx="588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Challenge: </a:t>
            </a:r>
            <a:r>
              <a:rPr lang="de-DE" dirty="0" err="1"/>
              <a:t>appeal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groups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380274" y="4593986"/>
            <a:ext cx="1316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puzzle </a:t>
            </a:r>
            <a:r>
              <a:rPr lang="de-DE" sz="1350" dirty="0" err="1"/>
              <a:t>solvers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508653" y="3080286"/>
            <a:ext cx="512997" cy="3960161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055" y="2409496"/>
            <a:ext cx="3198497" cy="2123802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7A178E-F5AB-4611-8986-F3900716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3C14282-C5B0-4E6D-BCD7-0CB88E65E50A}"/>
              </a:ext>
            </a:extLst>
          </p:cNvPr>
          <p:cNvSpPr txBox="1"/>
          <p:nvPr/>
        </p:nvSpPr>
        <p:spPr>
          <a:xfrm>
            <a:off x="2739811" y="4561923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[4]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612CB10-9B76-4605-A4C2-D0CCF0223615}"/>
              </a:ext>
            </a:extLst>
          </p:cNvPr>
          <p:cNvSpPr txBox="1"/>
          <p:nvPr/>
        </p:nvSpPr>
        <p:spPr>
          <a:xfrm>
            <a:off x="4687593" y="4538706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[5]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0E38911-7176-4E8F-9A1F-ED60006081A1}"/>
              </a:ext>
            </a:extLst>
          </p:cNvPr>
          <p:cNvSpPr txBox="1"/>
          <p:nvPr/>
        </p:nvSpPr>
        <p:spPr>
          <a:xfrm>
            <a:off x="8341831" y="4529123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[6]</a:t>
            </a:r>
          </a:p>
        </p:txBody>
      </p:sp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8895"/>
            <a:ext cx="9138790" cy="55391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205604" y="2483104"/>
            <a:ext cx="2044572" cy="4287520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112909" y="5471217"/>
            <a:ext cx="2229961" cy="721082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10BC5D7C-C9CA-4CE4-BF2C-69A598C1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80181DB-D058-4C52-BE64-7BFAA3D1A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4" y="1598088"/>
            <a:ext cx="8175192" cy="5259912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663110" y="8437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FE461A2-8150-4317-86DA-B14D4F1955C7}"/>
              </a:ext>
            </a:extLst>
          </p:cNvPr>
          <p:cNvSpPr txBox="1">
            <a:spLocks/>
          </p:cNvSpPr>
          <p:nvPr/>
        </p:nvSpPr>
        <p:spPr>
          <a:xfrm>
            <a:off x="637110" y="6051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/>
              <a:t>Marketing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9B62279-2393-40B6-B4ED-BA5FA562D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4F7E381-468B-4BF9-B157-E655A5D4FDB7}"/>
              </a:ext>
            </a:extLst>
          </p:cNvPr>
          <p:cNvSpPr txBox="1"/>
          <p:nvPr/>
        </p:nvSpPr>
        <p:spPr>
          <a:xfrm>
            <a:off x="8395244" y="661177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[7]</a:t>
            </a:r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C35FBF-2278-446F-98CD-D6F98D1FB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944" y="2724111"/>
            <a:ext cx="2726291" cy="15335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65" y="2724111"/>
            <a:ext cx="2738462" cy="1533538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940" y="2724111"/>
            <a:ext cx="2726290" cy="153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240765" y="4773920"/>
            <a:ext cx="668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games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800" b="1" dirty="0" err="1"/>
              <a:t>free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play</a:t>
            </a:r>
            <a:endParaRPr lang="de-DE" sz="2400" b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B24AA53-67DE-43C3-845D-01819E53F144}"/>
              </a:ext>
            </a:extLst>
          </p:cNvPr>
          <p:cNvSpPr txBox="1"/>
          <p:nvPr/>
        </p:nvSpPr>
        <p:spPr>
          <a:xfrm>
            <a:off x="3967507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2,99$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D404868-7FC7-4616-878E-888415F5D815}"/>
              </a:ext>
            </a:extLst>
          </p:cNvPr>
          <p:cNvSpPr txBox="1"/>
          <p:nvPr/>
        </p:nvSpPr>
        <p:spPr>
          <a:xfrm>
            <a:off x="1005503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0,79$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3609179-C2B7-406E-BE11-3612D40C9A44}"/>
              </a:ext>
            </a:extLst>
          </p:cNvPr>
          <p:cNvSpPr txBox="1"/>
          <p:nvPr/>
        </p:nvSpPr>
        <p:spPr>
          <a:xfrm>
            <a:off x="6469122" y="2019776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4,99-6,99$</a:t>
            </a:r>
            <a:endParaRPr lang="de-DE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856243A3-D3CF-4FBB-8433-DDDD5C41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A34991-521D-4951-9534-F5A17B52DAAC}"/>
              </a:ext>
            </a:extLst>
          </p:cNvPr>
          <p:cNvSpPr txBox="1"/>
          <p:nvPr/>
        </p:nvSpPr>
        <p:spPr>
          <a:xfrm>
            <a:off x="2729654" y="425409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[8]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42AA494-F390-4D7E-ABD2-D3BED7229FCF}"/>
              </a:ext>
            </a:extLst>
          </p:cNvPr>
          <p:cNvSpPr txBox="1"/>
          <p:nvPr/>
        </p:nvSpPr>
        <p:spPr>
          <a:xfrm>
            <a:off x="8611055" y="425409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277133"/>
              </p:ext>
            </p:extLst>
          </p:nvPr>
        </p:nvGraphicFramePr>
        <p:xfrm>
          <a:off x="484711" y="1880156"/>
          <a:ext cx="7591800" cy="4496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FF08B8B4-81DC-4BA0-829D-06AE328E2061}"/>
              </a:ext>
            </a:extLst>
          </p:cNvPr>
          <p:cNvSpPr txBox="1"/>
          <p:nvPr/>
        </p:nvSpPr>
        <p:spPr>
          <a:xfrm>
            <a:off x="8026879" y="546479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units</a:t>
            </a:r>
            <a:r>
              <a:rPr lang="de-DE" sz="1400" dirty="0"/>
              <a:t> </a:t>
            </a:r>
            <a:r>
              <a:rPr lang="de-DE" sz="1400" dirty="0" err="1"/>
              <a:t>sold</a:t>
            </a:r>
            <a:endParaRPr lang="de-DE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65B23AE-FD4C-4E03-99C2-E9A6F2930B4E}"/>
              </a:ext>
            </a:extLst>
          </p:cNvPr>
          <p:cNvSpPr txBox="1"/>
          <p:nvPr/>
        </p:nvSpPr>
        <p:spPr>
          <a:xfrm>
            <a:off x="3552725" y="622252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-30% </a:t>
            </a:r>
            <a:r>
              <a:rPr lang="de-DE" sz="1400" dirty="0" err="1"/>
              <a:t>platform</a:t>
            </a:r>
            <a:r>
              <a:rPr lang="de-DE" sz="1400" dirty="0"/>
              <a:t> </a:t>
            </a:r>
            <a:r>
              <a:rPr lang="de-DE" sz="1400" dirty="0" err="1"/>
              <a:t>fee</a:t>
            </a:r>
            <a:endParaRPr lang="de-DE" sz="1400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F96B6A5-C05F-49E9-83DD-F2DDECC3BAD9}"/>
              </a:ext>
            </a:extLst>
          </p:cNvPr>
          <p:cNvCxnSpPr>
            <a:cxnSpLocks/>
          </p:cNvCxnSpPr>
          <p:nvPr/>
        </p:nvCxnSpPr>
        <p:spPr>
          <a:xfrm flipV="1">
            <a:off x="1332313" y="4749914"/>
            <a:ext cx="6694566" cy="372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483A7E8-7D13-4381-BEBB-7B0FA7C26849}"/>
              </a:ext>
            </a:extLst>
          </p:cNvPr>
          <p:cNvCxnSpPr>
            <a:cxnSpLocks/>
          </p:cNvCxnSpPr>
          <p:nvPr/>
        </p:nvCxnSpPr>
        <p:spPr>
          <a:xfrm flipV="1">
            <a:off x="1332313" y="4872678"/>
            <a:ext cx="6694566" cy="37238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4B3CE7E-7F58-408E-8AB6-14AD082D5A49}"/>
              </a:ext>
            </a:extLst>
          </p:cNvPr>
          <p:cNvSpPr txBox="1"/>
          <p:nvPr/>
        </p:nvSpPr>
        <p:spPr>
          <a:xfrm>
            <a:off x="6073863" y="1510824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- Fixed </a:t>
            </a:r>
            <a:r>
              <a:rPr lang="de-DE" dirty="0" err="1">
                <a:solidFill>
                  <a:srgbClr val="FF0000"/>
                </a:solidFill>
              </a:rPr>
              <a:t>costs</a:t>
            </a:r>
            <a:r>
              <a:rPr lang="de-DE" dirty="0">
                <a:solidFill>
                  <a:srgbClr val="FF0000"/>
                </a:solidFill>
              </a:rPr>
              <a:t> (+20%)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9F44DA0-8F2E-4B6E-9937-4EB661508E55}"/>
              </a:ext>
            </a:extLst>
          </p:cNvPr>
          <p:cNvSpPr txBox="1"/>
          <p:nvPr/>
        </p:nvSpPr>
        <p:spPr>
          <a:xfrm>
            <a:off x="6073863" y="1152983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Fixed </a:t>
            </a:r>
            <a:r>
              <a:rPr lang="de-DE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costs</a:t>
            </a:r>
            <a:endParaRPr lang="de-DE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EFD2FD7-7100-4532-9FC9-7B21C5C2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43AEC68-98EA-45AF-8C28-116978DC8641}"/>
              </a:ext>
            </a:extLst>
          </p:cNvPr>
          <p:cNvSpPr txBox="1"/>
          <p:nvPr/>
        </p:nvSpPr>
        <p:spPr>
          <a:xfrm>
            <a:off x="388417" y="1486853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dollars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Budget/Costs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0438789"/>
              </p:ext>
            </p:extLst>
          </p:nvPr>
        </p:nvGraphicFramePr>
        <p:xfrm>
          <a:off x="-267201" y="191175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366265" y="1345489"/>
            <a:ext cx="49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Strengths</a:t>
            </a:r>
            <a:r>
              <a:rPr lang="de-DE" sz="2400" b="1" dirty="0"/>
              <a:t> + </a:t>
            </a:r>
            <a:r>
              <a:rPr lang="de-DE" sz="2400" b="1" dirty="0" err="1"/>
              <a:t>Weaknesses</a:t>
            </a:r>
            <a:endParaRPr lang="de-DE" sz="2400" b="1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61038" y="2810387"/>
            <a:ext cx="1179922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275072" y="2465285"/>
            <a:ext cx="3543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High </a:t>
            </a:r>
            <a:r>
              <a:rPr lang="de-DE" sz="2800" b="1" dirty="0" err="1"/>
              <a:t>marketing</a:t>
            </a:r>
            <a:r>
              <a:rPr lang="de-DE" sz="2800" b="1" dirty="0"/>
              <a:t> </a:t>
            </a:r>
            <a:r>
              <a:rPr lang="de-DE" sz="2800" b="1" dirty="0" err="1"/>
              <a:t>efforts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generate</a:t>
            </a:r>
            <a:r>
              <a:rPr lang="de-DE" sz="2800" b="1" dirty="0"/>
              <a:t> </a:t>
            </a:r>
            <a:r>
              <a:rPr lang="de-DE" sz="2800" b="1" dirty="0" err="1"/>
              <a:t>enough</a:t>
            </a:r>
            <a:r>
              <a:rPr lang="de-DE" sz="2800" b="1" dirty="0"/>
              <a:t> </a:t>
            </a:r>
            <a:r>
              <a:rPr lang="de-DE" sz="2800" b="1" dirty="0" err="1"/>
              <a:t>reach</a:t>
            </a:r>
            <a:endParaRPr lang="de-DE" sz="28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2354916" y="5162875"/>
            <a:ext cx="5887241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Universal </a:t>
            </a:r>
            <a:r>
              <a:rPr lang="de-DE" sz="2400" dirty="0" err="1"/>
              <a:t>app</a:t>
            </a:r>
            <a:r>
              <a:rPr lang="de-DE" sz="2400" dirty="0"/>
              <a:t> </a:t>
            </a:r>
            <a:r>
              <a:rPr lang="de-DE" sz="2400" dirty="0" err="1"/>
              <a:t>campaign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/>
              <a:t>Youtube</a:t>
            </a:r>
            <a:r>
              <a:rPr lang="de-DE" sz="2400" dirty="0"/>
              <a:t> </a:t>
            </a:r>
            <a:r>
              <a:rPr lang="de-DE" sz="2400" dirty="0" err="1"/>
              <a:t>advertisment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High </a:t>
            </a:r>
            <a:r>
              <a:rPr lang="de-DE" sz="2400" dirty="0" err="1"/>
              <a:t>daily</a:t>
            </a:r>
            <a:r>
              <a:rPr lang="de-DE" sz="2400" dirty="0"/>
              <a:t> </a:t>
            </a:r>
            <a:r>
              <a:rPr lang="de-DE" sz="2400" dirty="0" err="1"/>
              <a:t>rates</a:t>
            </a:r>
            <a:r>
              <a:rPr lang="de-DE" sz="2400" dirty="0"/>
              <a:t> upon </a:t>
            </a:r>
            <a:r>
              <a:rPr lang="de-DE" sz="2400" dirty="0" err="1"/>
              <a:t>release</a:t>
            </a:r>
            <a:endParaRPr lang="de-DE" sz="2400" dirty="0"/>
          </a:p>
          <a:p>
            <a:endParaRPr lang="de-DE" sz="135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972D7A-E103-45A4-942E-72D42C47B0F9}"/>
              </a:ext>
            </a:extLst>
          </p:cNvPr>
          <p:cNvSpPr txBox="1"/>
          <p:nvPr/>
        </p:nvSpPr>
        <p:spPr>
          <a:xfrm>
            <a:off x="2354916" y="4452128"/>
            <a:ext cx="3543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/>
              <a:t>Strategy</a:t>
            </a:r>
            <a:r>
              <a:rPr lang="de-DE" sz="3200" b="1" dirty="0"/>
              <a:t>: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088C96-B961-4BBD-9549-AFEACDC9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B5FD2-B9E5-4F6C-BCC2-BCF0BBF8B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7320518" cy="3329581"/>
          </a:xfrm>
        </p:spPr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C37F9E5-C986-4304-8A9C-CC6E430697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Any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026437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31D2B-EDC5-49F9-A092-75A03B7C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7CC2B2-62C4-4718-B745-8A0F03284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856" y="2052925"/>
            <a:ext cx="8839200" cy="4195481"/>
          </a:xfrm>
        </p:spPr>
        <p:txBody>
          <a:bodyPr>
            <a:normAutofit/>
          </a:bodyPr>
          <a:lstStyle/>
          <a:p>
            <a:r>
              <a:rPr lang="de-DE" sz="1400" dirty="0"/>
              <a:t>[1] http://blastside.com/2017/04/20/programmer-problems/</a:t>
            </a:r>
          </a:p>
          <a:p>
            <a:r>
              <a:rPr lang="de-DE" sz="1400" dirty="0"/>
              <a:t>[2] </a:t>
            </a:r>
            <a:r>
              <a:rPr lang="de-DE" sz="1400" dirty="0">
                <a:hlinkClick r:id="rId2"/>
              </a:rPr>
              <a:t>https://twitter.com/asapscience/status/638018407913250817</a:t>
            </a:r>
            <a:endParaRPr lang="de-DE" sz="1400" dirty="0"/>
          </a:p>
          <a:p>
            <a:r>
              <a:rPr lang="de-DE" sz="1400" dirty="0"/>
              <a:t>[3] </a:t>
            </a:r>
            <a:r>
              <a:rPr lang="de-DE" sz="1400" dirty="0">
                <a:hlinkClick r:id="rId3"/>
              </a:rPr>
              <a:t>https://www.freepik.com/blog/the-75-funniest-design-jokes-only-designers-relate-to/</a:t>
            </a:r>
            <a:endParaRPr lang="de-DE" sz="1400" dirty="0"/>
          </a:p>
          <a:p>
            <a:r>
              <a:rPr lang="de-DE" sz="1400" dirty="0"/>
              <a:t>[4] </a:t>
            </a:r>
            <a:r>
              <a:rPr lang="de-DE" sz="1400" dirty="0">
                <a:hlinkClick r:id="rId4"/>
              </a:rPr>
              <a:t>http://www.geeksisters.de/gamer-girls-und-wie-sie-die-welt-sieht/</a:t>
            </a:r>
            <a:endParaRPr lang="de-DE" sz="1400" dirty="0"/>
          </a:p>
          <a:p>
            <a:r>
              <a:rPr lang="de-DE" sz="1400" dirty="0"/>
              <a:t>[5] </a:t>
            </a:r>
            <a:r>
              <a:rPr lang="de-DE" sz="1400" dirty="0">
                <a:hlinkClick r:id="rId5"/>
              </a:rPr>
              <a:t>https://hemator.wordpress.com/tag/batman-the-animated-series/</a:t>
            </a:r>
            <a:endParaRPr lang="de-DE" sz="1400" dirty="0"/>
          </a:p>
          <a:p>
            <a:r>
              <a:rPr lang="de-DE" sz="1400" dirty="0"/>
              <a:t>[6] </a:t>
            </a:r>
            <a:r>
              <a:rPr lang="de-DE" sz="1400" dirty="0">
                <a:hlinkClick r:id="rId6"/>
              </a:rPr>
              <a:t>https://www.teamgeist.com/en/domino-event-for-large-groups-bremen/</a:t>
            </a:r>
            <a:endParaRPr lang="de-DE" sz="1400" dirty="0"/>
          </a:p>
          <a:p>
            <a:r>
              <a:rPr lang="de-DE" sz="1400" dirty="0"/>
              <a:t>[7] </a:t>
            </a:r>
            <a:r>
              <a:rPr lang="de-DE" sz="1400" dirty="0">
                <a:hlinkClick r:id="rId7"/>
              </a:rPr>
              <a:t>https://www.statista.com/statistics/268251/number-of-apps-in-the-itunes-app-store-since-2008/</a:t>
            </a:r>
            <a:endParaRPr lang="de-DE" sz="1400" dirty="0"/>
          </a:p>
          <a:p>
            <a:r>
              <a:rPr lang="de-DE" sz="1400" dirty="0"/>
              <a:t>[8] </a:t>
            </a:r>
            <a:r>
              <a:rPr lang="de-DE" sz="1400" dirty="0">
                <a:hlinkClick r:id="rId8"/>
              </a:rPr>
              <a:t>http://www.spielaffe.de/Spiel/Doodle-Jump</a:t>
            </a:r>
            <a:endParaRPr lang="de-DE" sz="1400" dirty="0"/>
          </a:p>
          <a:p>
            <a:r>
              <a:rPr lang="de-DE" sz="1400" dirty="0"/>
              <a:t>[9</a:t>
            </a:r>
            <a:r>
              <a:rPr lang="de-DE" sz="1400"/>
              <a:t>] </a:t>
            </a:r>
            <a:r>
              <a:rPr lang="de-DE" sz="1400">
                <a:hlinkClick r:id="rId9"/>
              </a:rPr>
              <a:t>http://proapk.org/n-o-v-legacy-gameplay-android-ios-gameloft/</a:t>
            </a:r>
            <a:endParaRPr lang="de-DE" sz="1400"/>
          </a:p>
          <a:p>
            <a:endParaRPr lang="de-DE" sz="1400" dirty="0"/>
          </a:p>
          <a:p>
            <a:endParaRPr lang="de-DE" sz="1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4C232D-3B66-4261-83A1-8D8A671F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32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1927710"/>
              </p:ext>
            </p:extLst>
          </p:nvPr>
        </p:nvGraphicFramePr>
        <p:xfrm>
          <a:off x="589190" y="2590026"/>
          <a:ext cx="8395607" cy="333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pic>
        <p:nvPicPr>
          <p:cNvPr id="12" name="Grafik 11" descr="Grinsendes Gesicht mit einfarbiger Füllung">
            <a:extLst>
              <a:ext uri="{FF2B5EF4-FFF2-40B4-BE49-F238E27FC236}">
                <a16:creationId xmlns:a16="http://schemas.microsoft.com/office/drawing/2014/main" id="{9C98ED71-DD63-48FC-AAB8-DC173E447D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2971800"/>
            <a:ext cx="914400" cy="914400"/>
          </a:xfrm>
          <a:prstGeom prst="rect">
            <a:avLst/>
          </a:prstGeom>
        </p:spPr>
      </p:pic>
      <p:pic>
        <p:nvPicPr>
          <p:cNvPr id="13" name="Grafik 12" descr="Grinsendes Gesicht mit einfarbiger Füllung">
            <a:extLst>
              <a:ext uri="{FF2B5EF4-FFF2-40B4-BE49-F238E27FC236}">
                <a16:creationId xmlns:a16="http://schemas.microsoft.com/office/drawing/2014/main" id="{8D6EA20E-9A69-4AE9-9313-AAD2F2E137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5180440"/>
            <a:ext cx="914400" cy="914400"/>
          </a:xfrm>
          <a:prstGeom prst="rect">
            <a:avLst/>
          </a:prstGeom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F3F9B64-AFEF-4F51-8154-FCD2B11F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AAF09CD-E4DF-4DB7-8F48-9C5107E57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BC82C32-11E7-4332-AED4-87268256A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78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3D596EF-8214-4C15-9FDD-041A1BE9A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993" y="2052638"/>
            <a:ext cx="6682139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375D3-6C17-4E92-94A6-E8B178771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92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7B04BD-A109-4F85-B6EA-200672BFF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824E9-3039-4314-9F85-69BCBF0F0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3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AF1D56A-7994-4063-9A25-D3DBF4C7B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CE3B5-3778-4463-BDD1-7233C4B7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8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766C21A-8666-499B-8C85-1E26F927F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88" y="2065764"/>
            <a:ext cx="6711950" cy="4169510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943CB-91AC-4530-B3B5-9516ACC3B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731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1021</Words>
  <Application>Microsoft Office PowerPoint</Application>
  <PresentationFormat>Bildschirmpräsentation (4:3)</PresentationFormat>
  <Paragraphs>346</Paragraphs>
  <Slides>34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2" baseType="lpstr">
      <vt:lpstr>Arial Unicode MS</vt:lpstr>
      <vt:lpstr>宋体</vt:lpstr>
      <vt:lpstr>Arial</vt:lpstr>
      <vt:lpstr>Calibri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Concept&amp; Unique Selling Points</vt:lpstr>
      <vt:lpstr>Game Overview</vt:lpstr>
      <vt:lpstr>Game Overview</vt:lpstr>
      <vt:lpstr>Game Overview</vt:lpstr>
      <vt:lpstr>Game Overview</vt:lpstr>
      <vt:lpstr>Game Overview</vt:lpstr>
      <vt:lpstr>Game Overview</vt:lpstr>
      <vt:lpstr>Game Overview</vt:lpstr>
      <vt:lpstr>Stone Upgrades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Publishing &amp; Sales Platform</vt:lpstr>
      <vt:lpstr>Financing</vt:lpstr>
      <vt:lpstr>Costs</vt:lpstr>
      <vt:lpstr>Costs</vt:lpstr>
      <vt:lpstr>Costs</vt:lpstr>
      <vt:lpstr>Marketing</vt:lpstr>
      <vt:lpstr>Marketing</vt:lpstr>
      <vt:lpstr>PowerPoint-Präsentation</vt:lpstr>
      <vt:lpstr>Costs</vt:lpstr>
      <vt:lpstr>Break-Even</vt:lpstr>
      <vt:lpstr>Marketing Budget/Costs</vt:lpstr>
      <vt:lpstr>Thank you for your attention!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Mengdi Wang</cp:lastModifiedBy>
  <cp:revision>112</cp:revision>
  <dcterms:created xsi:type="dcterms:W3CDTF">2018-03-04T14:17:31Z</dcterms:created>
  <dcterms:modified xsi:type="dcterms:W3CDTF">2018-03-08T18:58:35Z</dcterms:modified>
</cp:coreProperties>
</file>

<file path=docProps/thumbnail.jpeg>
</file>